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ppt/slideLayouts/slideLayout44.xml" ContentType="application/vnd.openxmlformats-officedocument.presentationml.slideLayout+xml"/>
  <Override PartName="/ppt/theme/theme44.xml" ContentType="application/vnd.openxmlformats-officedocument.theme+xml"/>
  <Override PartName="/ppt/slideLayouts/slideLayout45.xml" ContentType="application/vnd.openxmlformats-officedocument.presentationml.slideLayout+xml"/>
  <Override PartName="/ppt/theme/theme45.xml" ContentType="application/vnd.openxmlformats-officedocument.theme+xml"/>
  <Override PartName="/ppt/slideLayouts/slideLayout46.xml" ContentType="application/vnd.openxmlformats-officedocument.presentationml.slideLayout+xml"/>
  <Override PartName="/ppt/theme/theme46.xml" ContentType="application/vnd.openxmlformats-officedocument.theme+xml"/>
  <Override PartName="/ppt/slideLayouts/slideLayout47.xml" ContentType="application/vnd.openxmlformats-officedocument.presentationml.slideLayout+xml"/>
  <Override PartName="/ppt/theme/theme47.xml" ContentType="application/vnd.openxmlformats-officedocument.theme+xml"/>
  <Override PartName="/ppt/slideLayouts/slideLayout48.xml" ContentType="application/vnd.openxmlformats-officedocument.presentationml.slideLayout+xml"/>
  <Override PartName="/ppt/theme/theme48.xml" ContentType="application/vnd.openxmlformats-officedocument.theme+xml"/>
  <Override PartName="/ppt/slideLayouts/slideLayout49.xml" ContentType="application/vnd.openxmlformats-officedocument.presentationml.slideLayout+xml"/>
  <Override PartName="/ppt/theme/theme49.xml" ContentType="application/vnd.openxmlformats-officedocument.theme+xml"/>
  <Override PartName="/ppt/slideLayouts/slideLayout50.xml" ContentType="application/vnd.openxmlformats-officedocument.presentationml.slideLayout+xml"/>
  <Override PartName="/ppt/theme/theme50.xml" ContentType="application/vnd.openxmlformats-officedocument.theme+xml"/>
  <Override PartName="/ppt/slideLayouts/slideLayout51.xml" ContentType="application/vnd.openxmlformats-officedocument.presentationml.slideLayout+xml"/>
  <Override PartName="/ppt/theme/theme51.xml" ContentType="application/vnd.openxmlformats-officedocument.theme+xml"/>
  <Override PartName="/ppt/slideLayouts/slideLayout52.xml" ContentType="application/vnd.openxmlformats-officedocument.presentationml.slideLayout+xml"/>
  <Override PartName="/ppt/theme/theme52.xml" ContentType="application/vnd.openxmlformats-officedocument.theme+xml"/>
  <Override PartName="/ppt/slideLayouts/slideLayout53.xml" ContentType="application/vnd.openxmlformats-officedocument.presentationml.slideLayout+xml"/>
  <Override PartName="/ppt/theme/theme53.xml" ContentType="application/vnd.openxmlformats-officedocument.theme+xml"/>
  <Override PartName="/ppt/slideLayouts/slideLayout54.xml" ContentType="application/vnd.openxmlformats-officedocument.presentationml.slideLayout+xml"/>
  <Override PartName="/ppt/theme/theme54.xml" ContentType="application/vnd.openxmlformats-officedocument.theme+xml"/>
  <Override PartName="/ppt/slideLayouts/slideLayout55.xml" ContentType="application/vnd.openxmlformats-officedocument.presentationml.slideLayout+xml"/>
  <Override PartName="/ppt/theme/theme55.xml" ContentType="application/vnd.openxmlformats-officedocument.theme+xml"/>
  <Override PartName="/ppt/slideLayouts/slideLayout56.xml" ContentType="application/vnd.openxmlformats-officedocument.presentationml.slideLayout+xml"/>
  <Override PartName="/ppt/theme/theme56.xml" ContentType="application/vnd.openxmlformats-officedocument.theme+xml"/>
  <Override PartName="/ppt/slideLayouts/slideLayout57.xml" ContentType="application/vnd.openxmlformats-officedocument.presentationml.slideLayout+xml"/>
  <Override PartName="/ppt/theme/theme57.xml" ContentType="application/vnd.openxmlformats-officedocument.theme+xml"/>
  <Override PartName="/ppt/slideLayouts/slideLayout58.xml" ContentType="application/vnd.openxmlformats-officedocument.presentationml.slideLayout+xml"/>
  <Override PartName="/ppt/theme/theme58.xml" ContentType="application/vnd.openxmlformats-officedocument.theme+xml"/>
  <Override PartName="/ppt/slideLayouts/slideLayout59.xml" ContentType="application/vnd.openxmlformats-officedocument.presentationml.slideLayout+xml"/>
  <Override PartName="/ppt/theme/theme59.xml" ContentType="application/vnd.openxmlformats-officedocument.theme+xml"/>
  <Override PartName="/ppt/slideLayouts/slideLayout60.xml" ContentType="application/vnd.openxmlformats-officedocument.presentationml.slideLayout+xml"/>
  <Override PartName="/ppt/theme/theme60.xml" ContentType="application/vnd.openxmlformats-officedocument.theme+xml"/>
  <Override PartName="/ppt/slideLayouts/slideLayout61.xml" ContentType="application/vnd.openxmlformats-officedocument.presentationml.slideLayout+xml"/>
  <Override PartName="/ppt/theme/theme61.xml" ContentType="application/vnd.openxmlformats-officedocument.theme+xml"/>
  <Override PartName="/ppt/slideLayouts/slideLayout62.xml" ContentType="application/vnd.openxmlformats-officedocument.presentationml.slideLayout+xml"/>
  <Override PartName="/ppt/theme/theme62.xml" ContentType="application/vnd.openxmlformats-officedocument.theme+xml"/>
  <Override PartName="/ppt/slideLayouts/slideLayout63.xml" ContentType="application/vnd.openxmlformats-officedocument.presentationml.slideLayout+xml"/>
  <Override PartName="/ppt/theme/theme63.xml" ContentType="application/vnd.openxmlformats-officedocument.theme+xml"/>
  <Override PartName="/ppt/slideLayouts/slideLayout64.xml" ContentType="application/vnd.openxmlformats-officedocument.presentationml.slideLayout+xml"/>
  <Override PartName="/ppt/theme/theme64.xml" ContentType="application/vnd.openxmlformats-officedocument.theme+xml"/>
  <Override PartName="/ppt/slideLayouts/slideLayout65.xml" ContentType="application/vnd.openxmlformats-officedocument.presentationml.slideLayout+xml"/>
  <Override PartName="/ppt/theme/theme65.xml" ContentType="application/vnd.openxmlformats-officedocument.theme+xml"/>
  <Override PartName="/ppt/slideLayouts/slideLayout66.xml" ContentType="application/vnd.openxmlformats-officedocument.presentationml.slideLayout+xml"/>
  <Override PartName="/ppt/theme/theme66.xml" ContentType="application/vnd.openxmlformats-officedocument.theme+xml"/>
  <Override PartName="/ppt/slideLayouts/slideLayout67.xml" ContentType="application/vnd.openxmlformats-officedocument.presentationml.slideLayout+xml"/>
  <Override PartName="/ppt/theme/theme67.xml" ContentType="application/vnd.openxmlformats-officedocument.theme+xml"/>
  <Override PartName="/ppt/slideLayouts/slideLayout68.xml" ContentType="application/vnd.openxmlformats-officedocument.presentationml.slideLayout+xml"/>
  <Override PartName="/ppt/theme/theme68.xml" ContentType="application/vnd.openxmlformats-officedocument.theme+xml"/>
  <Override PartName="/ppt/slideLayouts/slideLayout69.xml" ContentType="application/vnd.openxmlformats-officedocument.presentationml.slideLayout+xml"/>
  <Override PartName="/ppt/theme/theme69.xml" ContentType="application/vnd.openxmlformats-officedocument.theme+xml"/>
  <Override PartName="/ppt/slideLayouts/slideLayout70.xml" ContentType="application/vnd.openxmlformats-officedocument.presentationml.slideLayout+xml"/>
  <Override PartName="/ppt/theme/theme70.xml" ContentType="application/vnd.openxmlformats-officedocument.theme+xml"/>
  <Override PartName="/ppt/slideLayouts/slideLayout71.xml" ContentType="application/vnd.openxmlformats-officedocument.presentationml.slideLayout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0" r:id="rId2"/>
    <p:sldMasterId id="2147483664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5" r:id="rId13"/>
    <p:sldMasterId id="2147483687" r:id="rId14"/>
    <p:sldMasterId id="2147483689" r:id="rId15"/>
    <p:sldMasterId id="2147483691" r:id="rId16"/>
    <p:sldMasterId id="2147483693" r:id="rId17"/>
    <p:sldMasterId id="2147483695" r:id="rId18"/>
    <p:sldMasterId id="2147483697" r:id="rId19"/>
    <p:sldMasterId id="2147483699" r:id="rId20"/>
    <p:sldMasterId id="2147483701" r:id="rId21"/>
    <p:sldMasterId id="2147483703" r:id="rId22"/>
    <p:sldMasterId id="2147483705" r:id="rId23"/>
    <p:sldMasterId id="2147483707" r:id="rId24"/>
    <p:sldMasterId id="2147483709" r:id="rId25"/>
    <p:sldMasterId id="2147483711" r:id="rId26"/>
    <p:sldMasterId id="2147483713" r:id="rId27"/>
    <p:sldMasterId id="2147483715" r:id="rId28"/>
    <p:sldMasterId id="2147483717" r:id="rId29"/>
    <p:sldMasterId id="2147483719" r:id="rId30"/>
    <p:sldMasterId id="2147483721" r:id="rId31"/>
    <p:sldMasterId id="2147483723" r:id="rId32"/>
    <p:sldMasterId id="2147483725" r:id="rId33"/>
    <p:sldMasterId id="2147483727" r:id="rId34"/>
    <p:sldMasterId id="2147483729" r:id="rId35"/>
    <p:sldMasterId id="2147483731" r:id="rId36"/>
    <p:sldMasterId id="2147483733" r:id="rId37"/>
    <p:sldMasterId id="2147483735" r:id="rId38"/>
    <p:sldMasterId id="2147483919" r:id="rId39"/>
    <p:sldMasterId id="2147483921" r:id="rId40"/>
    <p:sldMasterId id="2147483923" r:id="rId41"/>
    <p:sldMasterId id="2147483925" r:id="rId42"/>
    <p:sldMasterId id="2147483927" r:id="rId43"/>
    <p:sldMasterId id="2147483929" r:id="rId44"/>
    <p:sldMasterId id="2147483931" r:id="rId45"/>
    <p:sldMasterId id="2147483933" r:id="rId46"/>
    <p:sldMasterId id="2147483935" r:id="rId47"/>
    <p:sldMasterId id="2147483937" r:id="rId48"/>
    <p:sldMasterId id="2147483939" r:id="rId49"/>
    <p:sldMasterId id="2147483941" r:id="rId50"/>
    <p:sldMasterId id="2147483943" r:id="rId51"/>
    <p:sldMasterId id="2147483945" r:id="rId52"/>
    <p:sldMasterId id="2147483947" r:id="rId53"/>
    <p:sldMasterId id="2147483949" r:id="rId54"/>
    <p:sldMasterId id="2147483951" r:id="rId55"/>
    <p:sldMasterId id="2147483953" r:id="rId56"/>
    <p:sldMasterId id="2147483955" r:id="rId57"/>
    <p:sldMasterId id="2147483957" r:id="rId58"/>
    <p:sldMasterId id="2147483959" r:id="rId59"/>
    <p:sldMasterId id="2147483961" r:id="rId60"/>
    <p:sldMasterId id="2147483963" r:id="rId61"/>
    <p:sldMasterId id="2147483965" r:id="rId62"/>
    <p:sldMasterId id="2147483967" r:id="rId63"/>
    <p:sldMasterId id="2147483969" r:id="rId64"/>
    <p:sldMasterId id="2147483971" r:id="rId65"/>
    <p:sldMasterId id="2147483973" r:id="rId66"/>
    <p:sldMasterId id="2147483975" r:id="rId67"/>
    <p:sldMasterId id="2147483977" r:id="rId68"/>
    <p:sldMasterId id="2147483979" r:id="rId69"/>
    <p:sldMasterId id="2147483981" r:id="rId70"/>
    <p:sldMasterId id="2147483983" r:id="rId71"/>
  </p:sldMasterIdLst>
  <p:notesMasterIdLst>
    <p:notesMasterId r:id="rId148"/>
  </p:notesMasterIdLst>
  <p:handoutMasterIdLst>
    <p:handoutMasterId r:id="rId149"/>
  </p:handoutMasterIdLst>
  <p:sldIdLst>
    <p:sldId id="400" r:id="rId72"/>
    <p:sldId id="449" r:id="rId73"/>
    <p:sldId id="450" r:id="rId74"/>
    <p:sldId id="451" r:id="rId75"/>
    <p:sldId id="456" r:id="rId76"/>
    <p:sldId id="457" r:id="rId77"/>
    <p:sldId id="458" r:id="rId78"/>
    <p:sldId id="459" r:id="rId79"/>
    <p:sldId id="460" r:id="rId80"/>
    <p:sldId id="461" r:id="rId81"/>
    <p:sldId id="462" r:id="rId82"/>
    <p:sldId id="463" r:id="rId83"/>
    <p:sldId id="464" r:id="rId84"/>
    <p:sldId id="465" r:id="rId85"/>
    <p:sldId id="466" r:id="rId86"/>
    <p:sldId id="452" r:id="rId87"/>
    <p:sldId id="615" r:id="rId88"/>
    <p:sldId id="453" r:id="rId89"/>
    <p:sldId id="467" r:id="rId90"/>
    <p:sldId id="468" r:id="rId91"/>
    <p:sldId id="469" r:id="rId92"/>
    <p:sldId id="470" r:id="rId93"/>
    <p:sldId id="471" r:id="rId94"/>
    <p:sldId id="472" r:id="rId95"/>
    <p:sldId id="473" r:id="rId96"/>
    <p:sldId id="474" r:id="rId97"/>
    <p:sldId id="475" r:id="rId98"/>
    <p:sldId id="476" r:id="rId99"/>
    <p:sldId id="477" r:id="rId100"/>
    <p:sldId id="478" r:id="rId101"/>
    <p:sldId id="479" r:id="rId102"/>
    <p:sldId id="480" r:id="rId103"/>
    <p:sldId id="481" r:id="rId104"/>
    <p:sldId id="482" r:id="rId105"/>
    <p:sldId id="483" r:id="rId106"/>
    <p:sldId id="484" r:id="rId107"/>
    <p:sldId id="485" r:id="rId108"/>
    <p:sldId id="486" r:id="rId109"/>
    <p:sldId id="487" r:id="rId110"/>
    <p:sldId id="488" r:id="rId111"/>
    <p:sldId id="489" r:id="rId112"/>
    <p:sldId id="454" r:id="rId113"/>
    <p:sldId id="582" r:id="rId114"/>
    <p:sldId id="583" r:id="rId115"/>
    <p:sldId id="584" r:id="rId116"/>
    <p:sldId id="585" r:id="rId117"/>
    <p:sldId id="586" r:id="rId118"/>
    <p:sldId id="587" r:id="rId119"/>
    <p:sldId id="588" r:id="rId120"/>
    <p:sldId id="589" r:id="rId121"/>
    <p:sldId id="590" r:id="rId122"/>
    <p:sldId id="591" r:id="rId123"/>
    <p:sldId id="592" r:id="rId124"/>
    <p:sldId id="593" r:id="rId125"/>
    <p:sldId id="594" r:id="rId126"/>
    <p:sldId id="595" r:id="rId127"/>
    <p:sldId id="596" r:id="rId128"/>
    <p:sldId id="597" r:id="rId129"/>
    <p:sldId id="598" r:id="rId130"/>
    <p:sldId id="599" r:id="rId131"/>
    <p:sldId id="600" r:id="rId132"/>
    <p:sldId id="601" r:id="rId133"/>
    <p:sldId id="602" r:id="rId134"/>
    <p:sldId id="603" r:id="rId135"/>
    <p:sldId id="604" r:id="rId136"/>
    <p:sldId id="605" r:id="rId137"/>
    <p:sldId id="606" r:id="rId138"/>
    <p:sldId id="607" r:id="rId139"/>
    <p:sldId id="608" r:id="rId140"/>
    <p:sldId id="609" r:id="rId141"/>
    <p:sldId id="610" r:id="rId142"/>
    <p:sldId id="611" r:id="rId143"/>
    <p:sldId id="612" r:id="rId144"/>
    <p:sldId id="613" r:id="rId145"/>
    <p:sldId id="614" r:id="rId146"/>
    <p:sldId id="455" r:id="rId147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2" autoAdjust="0"/>
    <p:restoredTop sz="74728" autoAdjust="0"/>
  </p:normalViewPr>
  <p:slideViewPr>
    <p:cSldViewPr snapToGrid="0">
      <p:cViewPr varScale="1">
        <p:scale>
          <a:sx n="52" d="100"/>
          <a:sy n="52" d="100"/>
        </p:scale>
        <p:origin x="11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4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" Target="slides/slide13.xml"/><Relationship Id="rId138" Type="http://schemas.openxmlformats.org/officeDocument/2006/relationships/slide" Target="slides/slide67.xml"/><Relationship Id="rId107" Type="http://schemas.openxmlformats.org/officeDocument/2006/relationships/slide" Target="slides/slide3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" Target="slides/slide3.xml"/><Relationship Id="rId128" Type="http://schemas.openxmlformats.org/officeDocument/2006/relationships/slide" Target="slides/slide57.xml"/><Relationship Id="rId14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2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42.xml"/><Relationship Id="rId118" Type="http://schemas.openxmlformats.org/officeDocument/2006/relationships/slide" Target="slides/slide47.xml"/><Relationship Id="rId134" Type="http://schemas.openxmlformats.org/officeDocument/2006/relationships/slide" Target="slides/slide63.xml"/><Relationship Id="rId139" Type="http://schemas.openxmlformats.org/officeDocument/2006/relationships/slide" Target="slides/slide68.xml"/><Relationship Id="rId80" Type="http://schemas.openxmlformats.org/officeDocument/2006/relationships/slide" Target="slides/slide9.xml"/><Relationship Id="rId85" Type="http://schemas.openxmlformats.org/officeDocument/2006/relationships/slide" Target="slides/slide14.xml"/><Relationship Id="rId150" Type="http://schemas.openxmlformats.org/officeDocument/2006/relationships/presProps" Target="pres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32.xml"/><Relationship Id="rId108" Type="http://schemas.openxmlformats.org/officeDocument/2006/relationships/slide" Target="slides/slide37.xml"/><Relationship Id="rId124" Type="http://schemas.openxmlformats.org/officeDocument/2006/relationships/slide" Target="slides/slide53.xml"/><Relationship Id="rId129" Type="http://schemas.openxmlformats.org/officeDocument/2006/relationships/slide" Target="slides/slide58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" Target="slides/slide4.xml"/><Relationship Id="rId91" Type="http://schemas.openxmlformats.org/officeDocument/2006/relationships/slide" Target="slides/slide20.xml"/><Relationship Id="rId96" Type="http://schemas.openxmlformats.org/officeDocument/2006/relationships/slide" Target="slides/slide25.xml"/><Relationship Id="rId140" Type="http://schemas.openxmlformats.org/officeDocument/2006/relationships/slide" Target="slides/slide69.xml"/><Relationship Id="rId14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43.xml"/><Relationship Id="rId119" Type="http://schemas.openxmlformats.org/officeDocument/2006/relationships/slide" Target="slides/slide48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" Target="slides/slide10.xml"/><Relationship Id="rId86" Type="http://schemas.openxmlformats.org/officeDocument/2006/relationships/slide" Target="slides/slide15.xml"/><Relationship Id="rId130" Type="http://schemas.openxmlformats.org/officeDocument/2006/relationships/slide" Target="slides/slide59.xml"/><Relationship Id="rId135" Type="http://schemas.openxmlformats.org/officeDocument/2006/relationships/slide" Target="slides/slide64.xml"/><Relationship Id="rId151" Type="http://schemas.openxmlformats.org/officeDocument/2006/relationships/viewProps" Target="viewProp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8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5.xml"/><Relationship Id="rId97" Type="http://schemas.openxmlformats.org/officeDocument/2006/relationships/slide" Target="slides/slide26.xml"/><Relationship Id="rId104" Type="http://schemas.openxmlformats.org/officeDocument/2006/relationships/slide" Target="slides/slide33.xml"/><Relationship Id="rId120" Type="http://schemas.openxmlformats.org/officeDocument/2006/relationships/slide" Target="slides/slide49.xml"/><Relationship Id="rId125" Type="http://schemas.openxmlformats.org/officeDocument/2006/relationships/slide" Target="slides/slide54.xml"/><Relationship Id="rId141" Type="http://schemas.openxmlformats.org/officeDocument/2006/relationships/slide" Target="slides/slide70.xml"/><Relationship Id="rId146" Type="http://schemas.openxmlformats.org/officeDocument/2006/relationships/slide" Target="slides/slide75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6.xml"/><Relationship Id="rId110" Type="http://schemas.openxmlformats.org/officeDocument/2006/relationships/slide" Target="slides/slide39.xml"/><Relationship Id="rId115" Type="http://schemas.openxmlformats.org/officeDocument/2006/relationships/slide" Target="slides/slide44.xml"/><Relationship Id="rId131" Type="http://schemas.openxmlformats.org/officeDocument/2006/relationships/slide" Target="slides/slide60.xml"/><Relationship Id="rId136" Type="http://schemas.openxmlformats.org/officeDocument/2006/relationships/slide" Target="slides/slide6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1.xml"/><Relationship Id="rId152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6.xml"/><Relationship Id="rId100" Type="http://schemas.openxmlformats.org/officeDocument/2006/relationships/slide" Target="slides/slide29.xml"/><Relationship Id="rId105" Type="http://schemas.openxmlformats.org/officeDocument/2006/relationships/slide" Target="slides/slide34.xml"/><Relationship Id="rId126" Type="http://schemas.openxmlformats.org/officeDocument/2006/relationships/slide" Target="slides/slide55.xml"/><Relationship Id="rId147" Type="http://schemas.openxmlformats.org/officeDocument/2006/relationships/slide" Target="slides/slide76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.xml"/><Relationship Id="rId93" Type="http://schemas.openxmlformats.org/officeDocument/2006/relationships/slide" Target="slides/slide22.xml"/><Relationship Id="rId98" Type="http://schemas.openxmlformats.org/officeDocument/2006/relationships/slide" Target="slides/slide27.xml"/><Relationship Id="rId121" Type="http://schemas.openxmlformats.org/officeDocument/2006/relationships/slide" Target="slides/slide50.xml"/><Relationship Id="rId142" Type="http://schemas.openxmlformats.org/officeDocument/2006/relationships/slide" Target="slides/slide7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45.xml"/><Relationship Id="rId137" Type="http://schemas.openxmlformats.org/officeDocument/2006/relationships/slide" Target="slides/slide6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12.xml"/><Relationship Id="rId88" Type="http://schemas.openxmlformats.org/officeDocument/2006/relationships/slide" Target="slides/slide17.xml"/><Relationship Id="rId111" Type="http://schemas.openxmlformats.org/officeDocument/2006/relationships/slide" Target="slides/slide40.xml"/><Relationship Id="rId132" Type="http://schemas.openxmlformats.org/officeDocument/2006/relationships/slide" Target="slides/slide61.xml"/><Relationship Id="rId153" Type="http://schemas.openxmlformats.org/officeDocument/2006/relationships/tableStyles" Target="tableStyle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35.xml"/><Relationship Id="rId127" Type="http://schemas.openxmlformats.org/officeDocument/2006/relationships/slide" Target="slides/slide5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" Target="slides/slide2.xml"/><Relationship Id="rId78" Type="http://schemas.openxmlformats.org/officeDocument/2006/relationships/slide" Target="slides/slide7.xml"/><Relationship Id="rId94" Type="http://schemas.openxmlformats.org/officeDocument/2006/relationships/slide" Target="slides/slide23.xml"/><Relationship Id="rId99" Type="http://schemas.openxmlformats.org/officeDocument/2006/relationships/slide" Target="slides/slide28.xml"/><Relationship Id="rId101" Type="http://schemas.openxmlformats.org/officeDocument/2006/relationships/slide" Target="slides/slide30.xml"/><Relationship Id="rId122" Type="http://schemas.openxmlformats.org/officeDocument/2006/relationships/slide" Target="slides/slide51.xml"/><Relationship Id="rId143" Type="http://schemas.openxmlformats.org/officeDocument/2006/relationships/slide" Target="slides/slide72.xml"/><Relationship Id="rId148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" Target="slides/slide18.xml"/><Relationship Id="rId112" Type="http://schemas.openxmlformats.org/officeDocument/2006/relationships/slide" Target="slides/slide41.xml"/><Relationship Id="rId133" Type="http://schemas.openxmlformats.org/officeDocument/2006/relationships/slide" Target="slides/slide62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" Target="slides/slide8.xml"/><Relationship Id="rId102" Type="http://schemas.openxmlformats.org/officeDocument/2006/relationships/slide" Target="slides/slide31.xml"/><Relationship Id="rId123" Type="http://schemas.openxmlformats.org/officeDocument/2006/relationships/slide" Target="slides/slide52.xml"/><Relationship Id="rId144" Type="http://schemas.openxmlformats.org/officeDocument/2006/relationships/slide" Target="slides/slide73.xml"/><Relationship Id="rId90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14EDA-CF5B-492A-A7F9-62839F043B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EFB9C8F-D404-45D0-8F2C-396F8294CF10}">
      <dgm:prSet phldrT="[Texte]"/>
      <dgm:spPr>
        <a:xfrm>
          <a:off x="3026139" y="0"/>
          <a:ext cx="2017426" cy="1345367"/>
        </a:xfr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fr-FR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fr-F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500</a:t>
          </a:r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fr-F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décès</a:t>
          </a:r>
        </a:p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218BBB6-0F0D-47F7-ACCA-5DC171386D75}" type="parTrans" cxnId="{FC11C901-0455-48DD-B214-388922CC54C2}">
      <dgm:prSet/>
      <dgm:spPr/>
      <dgm:t>
        <a:bodyPr/>
        <a:lstStyle/>
        <a:p>
          <a:endParaRPr lang="fr-FR"/>
        </a:p>
      </dgm:t>
    </dgm:pt>
    <dgm:pt modelId="{D33F9E5C-3611-4F41-94FC-785A80A310B4}" type="sibTrans" cxnId="{FC11C901-0455-48DD-B214-388922CC54C2}">
      <dgm:prSet/>
      <dgm:spPr/>
      <dgm:t>
        <a:bodyPr/>
        <a:lstStyle/>
        <a:p>
          <a:endParaRPr lang="fr-FR"/>
        </a:p>
      </dgm:t>
    </dgm:pt>
    <dgm:pt modelId="{5D8C5F16-0B0F-490A-AFC0-42401D9075AB}">
      <dgm:prSet phldrT="[Texte]"/>
      <dgm:spPr>
        <a:xfrm>
          <a:off x="2017426" y="1330379"/>
          <a:ext cx="4034853" cy="1345367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r-FR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fr-F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34000 Incapacités permanentes</a:t>
          </a:r>
        </a:p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295AD1-814A-4CC7-9A05-4185AC77AFA1}" type="parTrans" cxnId="{8359B132-5B24-4645-9142-9D659EE730C7}">
      <dgm:prSet/>
      <dgm:spPr/>
      <dgm:t>
        <a:bodyPr/>
        <a:lstStyle/>
        <a:p>
          <a:endParaRPr lang="fr-FR"/>
        </a:p>
      </dgm:t>
    </dgm:pt>
    <dgm:pt modelId="{B2291BD2-AF87-47C6-94C6-EE165A70458C}" type="sibTrans" cxnId="{8359B132-5B24-4645-9142-9D659EE730C7}">
      <dgm:prSet/>
      <dgm:spPr/>
      <dgm:t>
        <a:bodyPr/>
        <a:lstStyle/>
        <a:p>
          <a:endParaRPr lang="fr-FR"/>
        </a:p>
      </dgm:t>
    </dgm:pt>
    <dgm:pt modelId="{45206E67-73D6-48F8-9A8F-97F05995BB55}">
      <dgm:prSet phldrT="[Texte]"/>
      <dgm:spPr>
        <a:xfrm>
          <a:off x="1008713" y="2690734"/>
          <a:ext cx="6052279" cy="1345367"/>
        </a:xfr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570 000 Accidents du travail</a:t>
          </a:r>
        </a:p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+4 jours d’arrêt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4E095C1-1513-4EA0-AD0A-5FC34F93DED4}" type="parTrans" cxnId="{4B7C306D-6BEF-4ABC-BFE0-E2F764CFA60A}">
      <dgm:prSet/>
      <dgm:spPr/>
      <dgm:t>
        <a:bodyPr/>
        <a:lstStyle/>
        <a:p>
          <a:endParaRPr lang="fr-FR"/>
        </a:p>
      </dgm:t>
    </dgm:pt>
    <dgm:pt modelId="{E5065094-44B4-467D-A4A3-DEAE4DB50595}" type="sibTrans" cxnId="{4B7C306D-6BEF-4ABC-BFE0-E2F764CFA60A}">
      <dgm:prSet/>
      <dgm:spPr/>
      <dgm:t>
        <a:bodyPr/>
        <a:lstStyle/>
        <a:p>
          <a:endParaRPr lang="fr-FR"/>
        </a:p>
      </dgm:t>
    </dgm:pt>
    <dgm:pt modelId="{FDF5BF22-7C9A-43D7-B0E2-7CED0AFE300E}">
      <dgm:prSet/>
      <dgm:spPr>
        <a:xfrm>
          <a:off x="0" y="4036101"/>
          <a:ext cx="8069706" cy="134536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fr-FR" b="1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630 000 AT réglés</a:t>
          </a:r>
        </a:p>
        <a:p>
          <a:pPr rtl="0"/>
          <a:r>
            <a:rPr lang="fr-FR" b="1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41 000 000 jours en AT</a:t>
          </a:r>
        </a:p>
      </dgm:t>
    </dgm:pt>
    <dgm:pt modelId="{C6DF4364-802D-4C9A-BFC8-1A1E08E7D89F}" type="parTrans" cxnId="{57BBC898-0BB7-4557-8D2A-3E78A2D30678}">
      <dgm:prSet/>
      <dgm:spPr/>
      <dgm:t>
        <a:bodyPr/>
        <a:lstStyle/>
        <a:p>
          <a:endParaRPr lang="fr-FR"/>
        </a:p>
      </dgm:t>
    </dgm:pt>
    <dgm:pt modelId="{AB38999A-F0AE-4CDB-8667-472F1C987811}" type="sibTrans" cxnId="{57BBC898-0BB7-4557-8D2A-3E78A2D30678}">
      <dgm:prSet/>
      <dgm:spPr/>
      <dgm:t>
        <a:bodyPr/>
        <a:lstStyle/>
        <a:p>
          <a:endParaRPr lang="fr-FR"/>
        </a:p>
      </dgm:t>
    </dgm:pt>
    <dgm:pt modelId="{EC6DDA8D-A12B-4AF7-BC6C-7280ECCCF5A0}" type="pres">
      <dgm:prSet presAssocID="{90514EDA-CF5B-492A-A7F9-62839F043BF4}" presName="Name0" presStyleCnt="0">
        <dgm:presLayoutVars>
          <dgm:dir/>
          <dgm:animLvl val="lvl"/>
          <dgm:resizeHandles val="exact"/>
        </dgm:presLayoutVars>
      </dgm:prSet>
      <dgm:spPr/>
    </dgm:pt>
    <dgm:pt modelId="{F2C0215C-D7C7-446B-A7D6-1CA78798241C}" type="pres">
      <dgm:prSet presAssocID="{1EFB9C8F-D404-45D0-8F2C-396F8294CF10}" presName="Name8" presStyleCnt="0"/>
      <dgm:spPr/>
    </dgm:pt>
    <dgm:pt modelId="{4E3C0C25-A50E-411A-AB0A-77606990CB4D}" type="pres">
      <dgm:prSet presAssocID="{1EFB9C8F-D404-45D0-8F2C-396F8294CF10}" presName="level" presStyleLbl="node1" presStyleIdx="0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977"/>
          </a:avLst>
        </a:prstGeom>
      </dgm:spPr>
      <dgm:t>
        <a:bodyPr/>
        <a:lstStyle/>
        <a:p>
          <a:endParaRPr lang="fr-FR"/>
        </a:p>
      </dgm:t>
    </dgm:pt>
    <dgm:pt modelId="{A2EAD924-0102-4556-A736-53F73ED9E42F}" type="pres">
      <dgm:prSet presAssocID="{1EFB9C8F-D404-45D0-8F2C-396F8294CF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CF4D8C-0813-4192-85F1-D6E485FFE089}" type="pres">
      <dgm:prSet presAssocID="{5D8C5F16-0B0F-490A-AFC0-42401D9075AB}" presName="Name8" presStyleCnt="0"/>
      <dgm:spPr/>
    </dgm:pt>
    <dgm:pt modelId="{DEE77BDA-2B3A-498D-9F52-46B81C66346F}" type="pres">
      <dgm:prSet presAssocID="{5D8C5F16-0B0F-490A-AFC0-42401D9075AB}" presName="level" presStyleLbl="node1" presStyleIdx="1" presStyleCnt="4" custLinFactNeighborY="-1114">
        <dgm:presLayoutVars>
          <dgm:chMax val="1"/>
          <dgm:bulletEnabled val="1"/>
        </dgm:presLayoutVars>
      </dgm:prSet>
      <dgm:spPr>
        <a:prstGeom prst="trapezoid">
          <a:avLst>
            <a:gd name="adj" fmla="val 74977"/>
          </a:avLst>
        </a:prstGeom>
      </dgm:spPr>
      <dgm:t>
        <a:bodyPr/>
        <a:lstStyle/>
        <a:p>
          <a:endParaRPr lang="fr-FR"/>
        </a:p>
      </dgm:t>
    </dgm:pt>
    <dgm:pt modelId="{4B499210-D2F3-4E63-978A-01C991837A27}" type="pres">
      <dgm:prSet presAssocID="{5D8C5F16-0B0F-490A-AFC0-42401D9075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ABC3EE-7B2C-4B1E-A6DB-9AC78F101CE8}" type="pres">
      <dgm:prSet presAssocID="{45206E67-73D6-48F8-9A8F-97F05995BB55}" presName="Name8" presStyleCnt="0"/>
      <dgm:spPr/>
    </dgm:pt>
    <dgm:pt modelId="{21FDEBD6-29DF-4DD4-BA92-8BE3348140A7}" type="pres">
      <dgm:prSet presAssocID="{45206E67-73D6-48F8-9A8F-97F05995BB55}" presName="level" presStyleLbl="node1" presStyleIdx="2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977"/>
          </a:avLst>
        </a:prstGeom>
      </dgm:spPr>
      <dgm:t>
        <a:bodyPr/>
        <a:lstStyle/>
        <a:p>
          <a:endParaRPr lang="fr-FR"/>
        </a:p>
      </dgm:t>
    </dgm:pt>
    <dgm:pt modelId="{E7E5D34A-14D9-4B63-A227-9B5212A53FA7}" type="pres">
      <dgm:prSet presAssocID="{45206E67-73D6-48F8-9A8F-97F05995BB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451D57-8809-41EB-A8BA-1931C61BCF8C}" type="pres">
      <dgm:prSet presAssocID="{FDF5BF22-7C9A-43D7-B0E2-7CED0AFE300E}" presName="Name8" presStyleCnt="0"/>
      <dgm:spPr/>
    </dgm:pt>
    <dgm:pt modelId="{69230E1C-2FEC-4806-A0F9-D0535FF1570D}" type="pres">
      <dgm:prSet presAssocID="{FDF5BF22-7C9A-43D7-B0E2-7CED0AFE300E}" presName="level" presStyleLbl="node1" presStyleIdx="3" presStyleCnt="4" custLinFactNeighborX="-1053">
        <dgm:presLayoutVars>
          <dgm:chMax val="1"/>
          <dgm:bulletEnabled val="1"/>
        </dgm:presLayoutVars>
      </dgm:prSet>
      <dgm:spPr>
        <a:prstGeom prst="trapezoid">
          <a:avLst>
            <a:gd name="adj" fmla="val 74977"/>
          </a:avLst>
        </a:prstGeom>
      </dgm:spPr>
      <dgm:t>
        <a:bodyPr/>
        <a:lstStyle/>
        <a:p>
          <a:endParaRPr lang="fr-FR"/>
        </a:p>
      </dgm:t>
    </dgm:pt>
    <dgm:pt modelId="{AABF575A-9217-4D46-A0CE-3FEC909771E5}" type="pres">
      <dgm:prSet presAssocID="{FDF5BF22-7C9A-43D7-B0E2-7CED0AFE30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1C2351-A116-4844-B036-3C8AE84C5274}" type="presOf" srcId="{45206E67-73D6-48F8-9A8F-97F05995BB55}" destId="{E7E5D34A-14D9-4B63-A227-9B5212A53FA7}" srcOrd="1" destOrd="0" presId="urn:microsoft.com/office/officeart/2005/8/layout/pyramid1"/>
    <dgm:cxn modelId="{DD560E57-772C-4DA1-A9D3-D7BD1ACABA5C}" type="presOf" srcId="{5D8C5F16-0B0F-490A-AFC0-42401D9075AB}" destId="{4B499210-D2F3-4E63-978A-01C991837A27}" srcOrd="1" destOrd="0" presId="urn:microsoft.com/office/officeart/2005/8/layout/pyramid1"/>
    <dgm:cxn modelId="{D0E80095-BFEC-4C7E-94FA-44845CFE2B10}" type="presOf" srcId="{FDF5BF22-7C9A-43D7-B0E2-7CED0AFE300E}" destId="{69230E1C-2FEC-4806-A0F9-D0535FF1570D}" srcOrd="0" destOrd="0" presId="urn:microsoft.com/office/officeart/2005/8/layout/pyramid1"/>
    <dgm:cxn modelId="{FC11C901-0455-48DD-B214-388922CC54C2}" srcId="{90514EDA-CF5B-492A-A7F9-62839F043BF4}" destId="{1EFB9C8F-D404-45D0-8F2C-396F8294CF10}" srcOrd="0" destOrd="0" parTransId="{F218BBB6-0F0D-47F7-ACCA-5DC171386D75}" sibTransId="{D33F9E5C-3611-4F41-94FC-785A80A310B4}"/>
    <dgm:cxn modelId="{57BBC898-0BB7-4557-8D2A-3E78A2D30678}" srcId="{90514EDA-CF5B-492A-A7F9-62839F043BF4}" destId="{FDF5BF22-7C9A-43D7-B0E2-7CED0AFE300E}" srcOrd="3" destOrd="0" parTransId="{C6DF4364-802D-4C9A-BFC8-1A1E08E7D89F}" sibTransId="{AB38999A-F0AE-4CDB-8667-472F1C987811}"/>
    <dgm:cxn modelId="{04173C56-1AF7-4EA0-A1DF-720E3EF2BE6C}" type="presOf" srcId="{45206E67-73D6-48F8-9A8F-97F05995BB55}" destId="{21FDEBD6-29DF-4DD4-BA92-8BE3348140A7}" srcOrd="0" destOrd="0" presId="urn:microsoft.com/office/officeart/2005/8/layout/pyramid1"/>
    <dgm:cxn modelId="{C9B2E93E-9926-425B-AE83-E20BD59C50DF}" type="presOf" srcId="{5D8C5F16-0B0F-490A-AFC0-42401D9075AB}" destId="{DEE77BDA-2B3A-498D-9F52-46B81C66346F}" srcOrd="0" destOrd="0" presId="urn:microsoft.com/office/officeart/2005/8/layout/pyramid1"/>
    <dgm:cxn modelId="{04460C9B-BA7E-478E-B669-2EB1127BCE34}" type="presOf" srcId="{FDF5BF22-7C9A-43D7-B0E2-7CED0AFE300E}" destId="{AABF575A-9217-4D46-A0CE-3FEC909771E5}" srcOrd="1" destOrd="0" presId="urn:microsoft.com/office/officeart/2005/8/layout/pyramid1"/>
    <dgm:cxn modelId="{8359B132-5B24-4645-9142-9D659EE730C7}" srcId="{90514EDA-CF5B-492A-A7F9-62839F043BF4}" destId="{5D8C5F16-0B0F-490A-AFC0-42401D9075AB}" srcOrd="1" destOrd="0" parTransId="{B4295AD1-814A-4CC7-9A05-4185AC77AFA1}" sibTransId="{B2291BD2-AF87-47C6-94C6-EE165A70458C}"/>
    <dgm:cxn modelId="{110D0659-6ECC-44EA-A406-02FEA5296DBC}" type="presOf" srcId="{1EFB9C8F-D404-45D0-8F2C-396F8294CF10}" destId="{A2EAD924-0102-4556-A736-53F73ED9E42F}" srcOrd="1" destOrd="0" presId="urn:microsoft.com/office/officeart/2005/8/layout/pyramid1"/>
    <dgm:cxn modelId="{B2BBF6D8-EC46-4132-8267-DA80F29ECE7D}" type="presOf" srcId="{1EFB9C8F-D404-45D0-8F2C-396F8294CF10}" destId="{4E3C0C25-A50E-411A-AB0A-77606990CB4D}" srcOrd="0" destOrd="0" presId="urn:microsoft.com/office/officeart/2005/8/layout/pyramid1"/>
    <dgm:cxn modelId="{517A795F-7010-4262-9F49-2D5ED6FAD3D1}" type="presOf" srcId="{90514EDA-CF5B-492A-A7F9-62839F043BF4}" destId="{EC6DDA8D-A12B-4AF7-BC6C-7280ECCCF5A0}" srcOrd="0" destOrd="0" presId="urn:microsoft.com/office/officeart/2005/8/layout/pyramid1"/>
    <dgm:cxn modelId="{4B7C306D-6BEF-4ABC-BFE0-E2F764CFA60A}" srcId="{90514EDA-CF5B-492A-A7F9-62839F043BF4}" destId="{45206E67-73D6-48F8-9A8F-97F05995BB55}" srcOrd="2" destOrd="0" parTransId="{A4E095C1-1513-4EA0-AD0A-5FC34F93DED4}" sibTransId="{E5065094-44B4-467D-A4A3-DEAE4DB50595}"/>
    <dgm:cxn modelId="{85D42B98-CD0F-4B67-A65C-B1250B5C55A6}" type="presParOf" srcId="{EC6DDA8D-A12B-4AF7-BC6C-7280ECCCF5A0}" destId="{F2C0215C-D7C7-446B-A7D6-1CA78798241C}" srcOrd="0" destOrd="0" presId="urn:microsoft.com/office/officeart/2005/8/layout/pyramid1"/>
    <dgm:cxn modelId="{6F7B47E1-11DC-47B3-B30F-DDD36F32507E}" type="presParOf" srcId="{F2C0215C-D7C7-446B-A7D6-1CA78798241C}" destId="{4E3C0C25-A50E-411A-AB0A-77606990CB4D}" srcOrd="0" destOrd="0" presId="urn:microsoft.com/office/officeart/2005/8/layout/pyramid1"/>
    <dgm:cxn modelId="{F4832131-1B28-40BD-AD81-F28957ACA17E}" type="presParOf" srcId="{F2C0215C-D7C7-446B-A7D6-1CA78798241C}" destId="{A2EAD924-0102-4556-A736-53F73ED9E42F}" srcOrd="1" destOrd="0" presId="urn:microsoft.com/office/officeart/2005/8/layout/pyramid1"/>
    <dgm:cxn modelId="{6ED0D2FD-8407-4842-9378-DDFE8FE3D26D}" type="presParOf" srcId="{EC6DDA8D-A12B-4AF7-BC6C-7280ECCCF5A0}" destId="{4FCF4D8C-0813-4192-85F1-D6E485FFE089}" srcOrd="1" destOrd="0" presId="urn:microsoft.com/office/officeart/2005/8/layout/pyramid1"/>
    <dgm:cxn modelId="{14852837-844F-4B96-B9CE-6B9DDDDA9AD7}" type="presParOf" srcId="{4FCF4D8C-0813-4192-85F1-D6E485FFE089}" destId="{DEE77BDA-2B3A-498D-9F52-46B81C66346F}" srcOrd="0" destOrd="0" presId="urn:microsoft.com/office/officeart/2005/8/layout/pyramid1"/>
    <dgm:cxn modelId="{4E20290B-8BD7-430A-93D1-5A9A5A41D198}" type="presParOf" srcId="{4FCF4D8C-0813-4192-85F1-D6E485FFE089}" destId="{4B499210-D2F3-4E63-978A-01C991837A27}" srcOrd="1" destOrd="0" presId="urn:microsoft.com/office/officeart/2005/8/layout/pyramid1"/>
    <dgm:cxn modelId="{C5DA24CC-7184-4BA1-A3AE-B6271B715982}" type="presParOf" srcId="{EC6DDA8D-A12B-4AF7-BC6C-7280ECCCF5A0}" destId="{1CABC3EE-7B2C-4B1E-A6DB-9AC78F101CE8}" srcOrd="2" destOrd="0" presId="urn:microsoft.com/office/officeart/2005/8/layout/pyramid1"/>
    <dgm:cxn modelId="{D1C2A189-199E-46BE-99B8-36D2FD9A4D8B}" type="presParOf" srcId="{1CABC3EE-7B2C-4B1E-A6DB-9AC78F101CE8}" destId="{21FDEBD6-29DF-4DD4-BA92-8BE3348140A7}" srcOrd="0" destOrd="0" presId="urn:microsoft.com/office/officeart/2005/8/layout/pyramid1"/>
    <dgm:cxn modelId="{14627FDD-063B-4942-B31A-4814ABE93479}" type="presParOf" srcId="{1CABC3EE-7B2C-4B1E-A6DB-9AC78F101CE8}" destId="{E7E5D34A-14D9-4B63-A227-9B5212A53FA7}" srcOrd="1" destOrd="0" presId="urn:microsoft.com/office/officeart/2005/8/layout/pyramid1"/>
    <dgm:cxn modelId="{0021371F-C5C2-4205-98DE-CF3134F5A78F}" type="presParOf" srcId="{EC6DDA8D-A12B-4AF7-BC6C-7280ECCCF5A0}" destId="{B6451D57-8809-41EB-A8BA-1931C61BCF8C}" srcOrd="3" destOrd="0" presId="urn:microsoft.com/office/officeart/2005/8/layout/pyramid1"/>
    <dgm:cxn modelId="{E339F65D-66D3-43C0-8E66-71E6DCAF9559}" type="presParOf" srcId="{B6451D57-8809-41EB-A8BA-1931C61BCF8C}" destId="{69230E1C-2FEC-4806-A0F9-D0535FF1570D}" srcOrd="0" destOrd="0" presId="urn:microsoft.com/office/officeart/2005/8/layout/pyramid1"/>
    <dgm:cxn modelId="{86A44AD2-4C3F-4511-9C94-3EA43D692CEE}" type="presParOf" srcId="{B6451D57-8809-41EB-A8BA-1931C61BCF8C}" destId="{AABF575A-9217-4D46-A0CE-3FEC909771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26A-D0E1-4FD7-BF9F-AD80B11E7E4E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D3632-9EDD-480F-90C9-F860E99DF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813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86F6261-D1B2-47E2-8D2B-D04B2F6D08E1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463880C-CE10-4C08-93E6-DE45B3EF8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5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9406" indent="-29684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6886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9451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7253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4419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1585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8751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85918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FFB4A-155A-4896-9034-17CDCE7289FD}" type="slidenum">
              <a:rPr lang="fr-FR" altLang="fr-FR" sz="1300">
                <a:solidFill>
                  <a:srgbClr val="000000"/>
                </a:solidFill>
              </a:rPr>
              <a:pPr/>
              <a:t>1</a:t>
            </a:fld>
            <a:endParaRPr lang="fr-FR" altLang="fr-FR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54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7A5F40-0745-41B7-A567-18B275EF2B72}" type="slidenum">
              <a:rPr lang="fr-FR" altLang="fr-FR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fr-FR" altLang="fr-FR" sz="130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22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E25191-AE9E-4B9C-99DC-7175B0A9C8F7}" type="slidenum">
              <a:rPr lang="fr-FR" altLang="fr-FR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fr-FR" altLang="fr-FR" sz="1300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doc Securpro angle rentrant pages 2 et 3.jpg</a:t>
            </a:r>
          </a:p>
        </p:txBody>
      </p:sp>
    </p:spTree>
    <p:extLst>
      <p:ext uri="{BB962C8B-B14F-4D97-AF65-F5344CB8AC3E}">
        <p14:creationId xmlns:p14="http://schemas.microsoft.com/office/powerpoint/2010/main" val="396976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7A5F40-0745-41B7-A567-18B275EF2B72}" type="slidenum">
              <a:rPr lang="fr-FR" altLang="fr-FR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fr-FR" altLang="fr-FR" sz="130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22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9406" indent="-29684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6886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9451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7253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4419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1585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8751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85918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FFB4A-155A-4896-9034-17CDCE7289FD}" type="slidenum">
              <a:rPr lang="fr-FR" altLang="fr-FR" sz="1300">
                <a:solidFill>
                  <a:srgbClr val="000000"/>
                </a:solidFill>
              </a:rPr>
              <a:pPr/>
              <a:t>16</a:t>
            </a:fld>
            <a:endParaRPr lang="fr-FR" altLang="fr-FR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84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9406" indent="-29684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6886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9451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7253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4419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1585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8751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85918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FFB4A-155A-4896-9034-17CDCE7289FD}" type="slidenum">
              <a:rPr lang="fr-FR" altLang="fr-FR" sz="1300">
                <a:solidFill>
                  <a:srgbClr val="000000"/>
                </a:solidFill>
              </a:rPr>
              <a:pPr/>
              <a:t>17</a:t>
            </a:fld>
            <a:endParaRPr lang="fr-FR" altLang="fr-FR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65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9406" indent="-29684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6886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9451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7253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4419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1585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8751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85918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FFB4A-155A-4896-9034-17CDCE7289FD}" type="slidenum">
              <a:rPr lang="fr-FR" altLang="fr-FR" sz="1300">
                <a:solidFill>
                  <a:srgbClr val="000000"/>
                </a:solidFill>
              </a:rPr>
              <a:pPr/>
              <a:t>18</a:t>
            </a:fld>
            <a:endParaRPr lang="fr-FR" altLang="fr-FR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41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5B7789-96BB-45FA-B042-A0D6756CA8B7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6359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EAE28E-5C3F-4D66-8BD1-B3BF39E24979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1959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2450CD-E405-4475-94FD-923B4673E49B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6916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D97953-7C5E-4A61-882B-8FD50BD818BF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400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9406" indent="-29684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6886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9451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7253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4419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1585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8751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85918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FFB4A-155A-4896-9034-17CDCE7289FD}" type="slidenum">
              <a:rPr lang="fr-FR" altLang="fr-FR" sz="1300">
                <a:solidFill>
                  <a:srgbClr val="000000"/>
                </a:solidFill>
              </a:rPr>
              <a:pPr/>
              <a:t>2</a:t>
            </a:fld>
            <a:endParaRPr lang="fr-FR" altLang="fr-FR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33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AE5512-C279-4619-9D60-89A3CF3A1861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4837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04544A-5F5C-4B76-82B1-CC6CA62DAE47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9349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9A9DEE-A40E-492A-844B-87988E4697F6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3931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0C9EF-FDB6-4FE9-B1E8-CD4136831B3A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7026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886742-51D6-4BAA-84BC-0E0D8B54C89B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0013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AF73DF-22A1-4D7A-88E4-D3EA8855A2F2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6347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EBC0BB-7C8A-47D3-900B-2CCC3E1C2037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040" rIns="0" bIns="0"/>
          <a:lstStyle/>
          <a:p>
            <a:pPr marL="215900" indent="-215900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endParaRPr lang="fr-FR" altLang="fr-FR" sz="1600"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marL="215900" indent="-215900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altLang="fr-FR" sz="1600">
                <a:latin typeface="Arial" panose="020B0604020202020204" pitchFamily="34" charset="0"/>
                <a:cs typeface="Lucida Sans Unicode" panose="020B0602030504020204" pitchFamily="34" charset="0"/>
              </a:rPr>
              <a:t>49 VI IT en 2010</a:t>
            </a:r>
          </a:p>
          <a:p>
            <a:pPr marL="215900" indent="-215900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altLang="fr-FR" sz="1600">
                <a:latin typeface="Arial" panose="020B0604020202020204" pitchFamily="34" charset="0"/>
                <a:cs typeface="Lucida Sans Unicode" panose="020B0602030504020204" pitchFamily="34" charset="0"/>
              </a:rPr>
              <a:t>37 VI IT en 2011</a:t>
            </a:r>
          </a:p>
          <a:p>
            <a:pPr marL="215900" indent="-215900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endParaRPr lang="fr-FR" altLang="fr-FR" sz="1600"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marL="215900" indent="-215900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endParaRPr lang="fr-FR" altLang="fr-FR" sz="1600"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marL="215900" indent="-215900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altLang="fr-FR" sz="1600">
                <a:latin typeface="Arial" panose="020B0604020202020204" pitchFamily="34" charset="0"/>
                <a:cs typeface="Lucida Sans Unicode" panose="020B0602030504020204" pitchFamily="34" charset="0"/>
              </a:rPr>
              <a:t>A titre informatif   VI IIC </a:t>
            </a:r>
          </a:p>
          <a:p>
            <a:pPr marL="215900" indent="-215900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altLang="fr-FR" sz="1600">
                <a:latin typeface="Arial" panose="020B0604020202020204" pitchFamily="34" charset="0"/>
                <a:cs typeface="Lucida Sans Unicode" panose="020B0602030504020204" pitchFamily="34" charset="0"/>
              </a:rPr>
              <a:t>			48 						  2011</a:t>
            </a:r>
          </a:p>
          <a:p>
            <a:pPr marL="215900" indent="-215900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altLang="fr-FR" sz="1600">
                <a:latin typeface="Arial" panose="020B0604020202020204" pitchFamily="34" charset="0"/>
                <a:cs typeface="Lucida Sans Unicode" panose="020B0602030504020204" pitchFamily="34" charset="0"/>
              </a:rPr>
              <a:t>			45 						  2012</a:t>
            </a:r>
          </a:p>
        </p:txBody>
      </p:sp>
    </p:spTree>
    <p:extLst>
      <p:ext uri="{BB962C8B-B14F-4D97-AF65-F5344CB8AC3E}">
        <p14:creationId xmlns:p14="http://schemas.microsoft.com/office/powerpoint/2010/main" val="3470253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E2CD79-72D5-4B13-80C6-4BEB868ECFA8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7413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7F01E5-3C6E-49D8-994B-439AD3E51628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8995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19EB92-7426-44EC-8617-5A6F925E2927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804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9406" indent="-29684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6886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9451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7253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4419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1585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8751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85918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FFB4A-155A-4896-9034-17CDCE7289FD}" type="slidenum">
              <a:rPr lang="fr-FR" altLang="fr-FR" sz="1300">
                <a:solidFill>
                  <a:srgbClr val="000000"/>
                </a:solidFill>
              </a:rPr>
              <a:pPr/>
              <a:t>3</a:t>
            </a:fld>
            <a:endParaRPr lang="fr-FR" altLang="fr-FR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43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949B5B-8B41-42EA-975D-4B88CE48EEFC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5098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BF4806-4B6C-478A-AF78-7247D1E57186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9085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CA34A8-219B-4BE9-B601-2A337E7504EF}" type="slidenum">
              <a:rPr lang="fr-FR" altLang="fr-FR"/>
              <a:pPr/>
              <a:t>35</a:t>
            </a:fld>
            <a:endParaRPr lang="fr-FR" altLang="fr-FR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33305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CB1FAD-A4A7-41EF-BE5D-C345417DE307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3777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E4BD71-D1A6-4B18-8931-7C9D434F3D9F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23983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95019D-D429-4EB1-AD3E-B44770B6B98F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0582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49BE0-67CF-4BBA-9C8C-DB7D8940A84F}" type="slidenum">
              <a:rPr lang="fr-FR" altLang="fr-FR"/>
              <a:pPr/>
              <a:t>39</a:t>
            </a:fld>
            <a:endParaRPr lang="fr-FR" altLang="fr-FR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6758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808F5D-12EB-4367-96CF-3C0896B7F0B6}" type="slidenum">
              <a:rPr lang="fr-FR" altLang="fr-FR"/>
              <a:pPr/>
              <a:t>40</a:t>
            </a:fld>
            <a:endParaRPr lang="fr-FR" altLang="fr-FR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11890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B3096D-4339-4DC3-8760-B7D4984B04EC}" type="slidenum">
              <a:rPr lang="fr-FR" altLang="fr-FR"/>
              <a:pPr/>
              <a:t>41</a:t>
            </a:fld>
            <a:endParaRPr lang="fr-FR" altLang="fr-FR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5013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9406" indent="-29684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6886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9451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7253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4419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1585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8751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85918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FFB4A-155A-4896-9034-17CDCE7289FD}" type="slidenum">
              <a:rPr lang="fr-FR" altLang="fr-FR" sz="1300">
                <a:solidFill>
                  <a:srgbClr val="000000"/>
                </a:solidFill>
              </a:rPr>
              <a:pPr/>
              <a:t>42</a:t>
            </a:fld>
            <a:endParaRPr lang="fr-FR" altLang="fr-FR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7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9406" indent="-29684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6886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9451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7253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4419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1585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8751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85918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FFB4A-155A-4896-9034-17CDCE7289FD}" type="slidenum">
              <a:rPr lang="fr-FR" altLang="fr-FR" sz="1300">
                <a:solidFill>
                  <a:srgbClr val="000000"/>
                </a:solidFill>
              </a:rPr>
              <a:pPr/>
              <a:t>4</a:t>
            </a:fld>
            <a:endParaRPr lang="fr-FR" altLang="fr-FR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03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>
              <a:latin typeface="Arial" pitchFamily="34" charset="0"/>
            </a:endParaRP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5584" indent="-2867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053" indent="-22941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5874" indent="-22941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4695" indent="-22941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3517" indent="-229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2339" indent="-229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1160" indent="-229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9981" indent="-2294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D4680B-A797-488D-976D-D6525CED4D4A}" type="slidenum">
              <a:rPr lang="fr-FR" altLang="fr-FR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106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>
              <a:latin typeface="Arial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82" tIns="47290" rIns="94582" bIns="47290"/>
          <a:lstStyle>
            <a:lvl1pPr>
              <a:defRPr sz="2500" b="1">
                <a:solidFill>
                  <a:schemeClr val="tx1"/>
                </a:solidFill>
                <a:latin typeface="Arial" charset="0"/>
              </a:defRPr>
            </a:lvl1pPr>
            <a:lvl2pPr marL="779252" indent="-299712">
              <a:defRPr sz="2500" b="1">
                <a:solidFill>
                  <a:schemeClr val="tx1"/>
                </a:solidFill>
                <a:latin typeface="Arial" charset="0"/>
              </a:defRPr>
            </a:lvl2pPr>
            <a:lvl3pPr marL="1198850" indent="-239770">
              <a:defRPr sz="2500" b="1">
                <a:solidFill>
                  <a:schemeClr val="tx1"/>
                </a:solidFill>
                <a:latin typeface="Arial" charset="0"/>
              </a:defRPr>
            </a:lvl3pPr>
            <a:lvl4pPr marL="1678390" indent="-239770">
              <a:defRPr sz="2500" b="1">
                <a:solidFill>
                  <a:schemeClr val="tx1"/>
                </a:solidFill>
                <a:latin typeface="Arial" charset="0"/>
              </a:defRPr>
            </a:lvl4pPr>
            <a:lvl5pPr marL="2157930" indent="-239770">
              <a:defRPr sz="2500" b="1">
                <a:solidFill>
                  <a:schemeClr val="tx1"/>
                </a:solidFill>
                <a:latin typeface="Arial" charset="0"/>
              </a:defRPr>
            </a:lvl5pPr>
            <a:lvl6pPr marL="2637470" indent="-23977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6pPr>
            <a:lvl7pPr marL="3117010" indent="-23977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7pPr>
            <a:lvl8pPr marL="3596550" indent="-23977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8pPr>
            <a:lvl9pPr marL="4076090" indent="-23977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1FE81F-F102-4E20-A0CF-DEFDBDD568D3}" type="slidenum">
              <a:rPr lang="fr-FR" altLang="fr-FR" sz="1300">
                <a:solidFill>
                  <a:srgbClr val="04122A"/>
                </a:solidFill>
              </a:rPr>
              <a:pPr/>
              <a:t>63</a:t>
            </a:fld>
            <a:endParaRPr lang="fr-FR" altLang="fr-FR" sz="1300">
              <a:solidFill>
                <a:srgbClr val="041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632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5DCFFB-4841-45FC-935C-61707629A08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61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5DCFFB-4841-45FC-935C-61707629A08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01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5DCFFB-4841-45FC-935C-61707629A08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157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9406" indent="-29684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6886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9451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7253" indent="-2365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4419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1585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28751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85918" indent="-236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6FFB4A-155A-4896-9034-17CDCE7289FD}" type="slidenum">
              <a:rPr lang="fr-FR" altLang="fr-FR" sz="1300">
                <a:solidFill>
                  <a:srgbClr val="000000"/>
                </a:solidFill>
              </a:rPr>
              <a:pPr/>
              <a:t>76</a:t>
            </a:fld>
            <a:endParaRPr lang="fr-FR" altLang="fr-FR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9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CF8667-5B3E-45AC-918F-79E959B5C10B}" type="slidenum">
              <a:rPr lang="fr-FR" altLang="fr-FR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fr-FR" altLang="fr-FR" sz="130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logo GDM 3-quad +noir-ill-5cm.jpg</a:t>
            </a:r>
          </a:p>
          <a:p>
            <a:pPr eaLnBrk="1" hangingPunct="1"/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compo 4 .jpg</a:t>
            </a:r>
          </a:p>
          <a:p>
            <a:pPr eaLnBrk="1" hangingPunct="1"/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******</a:t>
            </a:r>
          </a:p>
          <a:p>
            <a:pPr eaLnBrk="1" hangingPunct="1"/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Page d’accueil ouverte pour recevoir les participants</a:t>
            </a:r>
          </a:p>
        </p:txBody>
      </p:sp>
    </p:spTree>
    <p:extLst>
      <p:ext uri="{BB962C8B-B14F-4D97-AF65-F5344CB8AC3E}">
        <p14:creationId xmlns:p14="http://schemas.microsoft.com/office/powerpoint/2010/main" val="86190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BA6A49-491C-476A-B625-405C2FDF3710}" type="slidenum">
              <a:rPr lang="fr-FR" altLang="fr-FR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fr-FR" altLang="fr-FR" sz="13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logo GDM 3-quad +noir-ill-ai-seul.jpg</a:t>
            </a:r>
          </a:p>
          <a:p>
            <a:pPr eaLnBrk="1" hangingPunct="1"/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Compo5.jpg</a:t>
            </a:r>
          </a:p>
          <a:p>
            <a:pPr eaLnBrk="1" hangingPunct="1"/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*******</a:t>
            </a:r>
          </a:p>
          <a:p>
            <a:pPr eaLnBrk="1" hangingPunct="1"/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Bonjour à tous.</a:t>
            </a:r>
          </a:p>
          <a:p>
            <a:pPr eaLnBrk="1" hangingPunct="1"/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Ce module de formation a pour objectif de vous aider à la compréhension de la </a:t>
            </a:r>
            <a:r>
              <a:rPr lang="fr-FR" altLang="fr-FR" sz="1800" b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 et du </a:t>
            </a:r>
            <a:r>
              <a:rPr lang="fr-FR" altLang="fr-FR" sz="1800" b="1">
                <a:latin typeface="Arial" panose="020B0604020202020204" pitchFamily="34" charset="0"/>
                <a:cs typeface="Arial" panose="020B0604020202020204" pitchFamily="34" charset="0"/>
              </a:rPr>
              <a:t>fonctionnement</a:t>
            </a: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 d’un transporteur à bande</a:t>
            </a:r>
          </a:p>
        </p:txBody>
      </p:sp>
    </p:spTree>
    <p:extLst>
      <p:ext uri="{BB962C8B-B14F-4D97-AF65-F5344CB8AC3E}">
        <p14:creationId xmlns:p14="http://schemas.microsoft.com/office/powerpoint/2010/main" val="129156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D4C680-1683-46F0-B889-9BA1ED97302F}" type="slidenum">
              <a:rPr lang="fr-FR" altLang="fr-FR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fr-FR" altLang="fr-FR" sz="13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logo GDM 3-quad +noir-ill-ai-seul.jpg</a:t>
            </a:r>
          </a:p>
          <a:p>
            <a:pPr eaLnBrk="1" hangingPunct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Compo5.jpg</a:t>
            </a:r>
          </a:p>
          <a:p>
            <a:pPr eaLnBrk="1" hangingPunct="1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*******</a:t>
            </a:r>
          </a:p>
          <a:p>
            <a:pPr eaLnBrk="1" hangingPunct="1"/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Bonjour à tous.</a:t>
            </a:r>
          </a:p>
          <a:p>
            <a:pPr eaLnBrk="1" hangingPunct="1"/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Ce module de formation a pour objectif de vous aider à la compréhension de la 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et du 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fonctionnement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d’un transporteur à bande</a:t>
            </a:r>
          </a:p>
        </p:txBody>
      </p:sp>
    </p:spTree>
    <p:extLst>
      <p:ext uri="{BB962C8B-B14F-4D97-AF65-F5344CB8AC3E}">
        <p14:creationId xmlns:p14="http://schemas.microsoft.com/office/powerpoint/2010/main" val="276325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7A5F40-0745-41B7-A567-18B275EF2B72}" type="slidenum">
              <a:rPr lang="fr-FR" altLang="fr-FR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fr-FR" altLang="fr-FR" sz="130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22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7A5F40-0745-41B7-A567-18B275EF2B72}" type="slidenum">
              <a:rPr lang="fr-FR" altLang="fr-FR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fr-FR" altLang="fr-FR" sz="130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2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34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94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7398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9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2" y="4321560"/>
            <a:ext cx="8256917" cy="141169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78091" y="5733256"/>
            <a:ext cx="8246368" cy="3375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233827" y="6381328"/>
            <a:ext cx="11718824" cy="2880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fr-FR" sz="1200" dirty="0" err="1">
                <a:solidFill>
                  <a:prstClr val="white"/>
                </a:solidFill>
              </a:rPr>
              <a:t>Ceficem</a:t>
            </a:r>
            <a:r>
              <a:rPr lang="fr-FR" sz="1200" dirty="0">
                <a:solidFill>
                  <a:prstClr val="white"/>
                </a:solidFill>
              </a:rPr>
              <a:t>, leader de la formation pour l’industrie des carrières et matériaux de construction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239185" y="188914"/>
            <a:ext cx="11713633" cy="41036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2832992" y="828286"/>
            <a:ext cx="2645375" cy="760959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72000" rIns="72000" bIns="72000" rtlCol="0">
            <a:spAutoFit/>
          </a:bodyPr>
          <a:lstStyle/>
          <a:p>
            <a:r>
              <a:rPr lang="fr-FR" sz="1000" b="1" dirty="0">
                <a:solidFill>
                  <a:prstClr val="black"/>
                </a:solidFill>
              </a:rPr>
              <a:t>Pour remplacer l'image 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</a:rPr>
              <a:t>Clic droit sur l'image 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</a:rPr>
              <a:t>"Remplacer l'image..." 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</a:rPr>
              <a:t>Sélectionner l'image voulue.</a:t>
            </a:r>
          </a:p>
        </p:txBody>
      </p:sp>
    </p:spTree>
    <p:extLst>
      <p:ext uri="{BB962C8B-B14F-4D97-AF65-F5344CB8AC3E}">
        <p14:creationId xmlns:p14="http://schemas.microsoft.com/office/powerpoint/2010/main" val="392350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6961" y="148336"/>
            <a:ext cx="7040639" cy="192548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'image en ligne 2"/>
          <p:cNvSpPr>
            <a:spLocks noGrp="1"/>
          </p:cNvSpPr>
          <p:nvPr>
            <p:ph type="clipArt" sz="half" idx="1"/>
          </p:nvPr>
        </p:nvSpPr>
        <p:spPr>
          <a:xfrm>
            <a:off x="4744321" y="3378595"/>
            <a:ext cx="2807040" cy="449327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735681" y="3378595"/>
            <a:ext cx="2807040" cy="44932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02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9871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6761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06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E233-00F5-456F-B42E-1DC1EC7053E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79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3263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3523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4534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3525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9874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7604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3285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6846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0954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25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7333" y="2180866"/>
            <a:ext cx="9443243" cy="1468967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4517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650A-AAFD-489F-B1D4-094B48FB0B51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72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0B9CD-4BB2-4698-955C-6E272A77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4480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9036C3-4665-491B-B813-210B878807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973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36961" y="273629"/>
            <a:ext cx="7042560" cy="16777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744321" y="3378595"/>
            <a:ext cx="2807040" cy="19182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7735681" y="3378595"/>
            <a:ext cx="2808959" cy="19182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44321" y="5435131"/>
            <a:ext cx="2807040" cy="19197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735681" y="5435131"/>
            <a:ext cx="2808959" cy="19197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43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6464D2-A111-41D4-B23F-6E8638A030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9524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C141F6-ABCE-48FA-A4DB-BD5972D3F24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762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C141F6-ABCE-48FA-A4DB-BD5972D3F24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1831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C141F6-ABCE-48FA-A4DB-BD5972D3F24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542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C141F6-ABCE-48FA-A4DB-BD5972D3F24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3187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965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6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293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782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32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286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66536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63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339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93535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71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067787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08871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2" y="4321560"/>
            <a:ext cx="8256917" cy="141169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78091" y="5733256"/>
            <a:ext cx="8246368" cy="3375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233827" y="6381328"/>
            <a:ext cx="11718824" cy="2880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fr-FR" sz="1200" dirty="0" err="1">
                <a:solidFill>
                  <a:prstClr val="white"/>
                </a:solidFill>
              </a:rPr>
              <a:t>Ceficem</a:t>
            </a:r>
            <a:r>
              <a:rPr lang="fr-FR" sz="1200" dirty="0">
                <a:solidFill>
                  <a:prstClr val="white"/>
                </a:solidFill>
              </a:rPr>
              <a:t>, leader de la formation pour l’industrie des carrières et matériaux de construction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239185" y="188914"/>
            <a:ext cx="11713633" cy="41036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2832992" y="828286"/>
            <a:ext cx="2645375" cy="760959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72000" rIns="72000" bIns="72000" rtlCol="0">
            <a:spAutoFit/>
          </a:bodyPr>
          <a:lstStyle/>
          <a:p>
            <a:r>
              <a:rPr lang="fr-FR" sz="1000" b="1" dirty="0">
                <a:solidFill>
                  <a:prstClr val="black"/>
                </a:solidFill>
              </a:rPr>
              <a:t>Pour remplacer l'image 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</a:rPr>
              <a:t>Clic droit sur l'image 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</a:rPr>
              <a:t>"Remplacer l'image..." 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</a:rPr>
              <a:t>Sélectionner l'image voulue.</a:t>
            </a:r>
          </a:p>
        </p:txBody>
      </p:sp>
    </p:spTree>
    <p:extLst>
      <p:ext uri="{BB962C8B-B14F-4D97-AF65-F5344CB8AC3E}">
        <p14:creationId xmlns:p14="http://schemas.microsoft.com/office/powerpoint/2010/main" val="3583395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4274759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693522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738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1238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249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286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5595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353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934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317" y="230188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3B01FB-7183-47BD-923D-C13F6EFB480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6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7720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3667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9701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6021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2428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70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4887294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80201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0403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9432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18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53750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2" hasCustomPrompt="1"/>
          </p:nvPr>
        </p:nvSpPr>
        <p:spPr>
          <a:xfrm>
            <a:off x="253699" y="188913"/>
            <a:ext cx="768349" cy="5762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00" y="-171400"/>
            <a:ext cx="168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92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757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56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4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2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jpe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jpe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jpeg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jpeg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3"/>
          <p:cNvSpPr txBox="1">
            <a:spLocks noChangeArrowheads="1"/>
          </p:cNvSpPr>
          <p:nvPr userDrawn="1"/>
        </p:nvSpPr>
        <p:spPr bwMode="auto">
          <a:xfrm>
            <a:off x="559324" y="4485220"/>
            <a:ext cx="112331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dirty="0" smtClean="0">
                <a:solidFill>
                  <a:prstClr val="white"/>
                </a:solidFill>
                <a:latin typeface="Calibri"/>
              </a:rPr>
              <a:t>Collège</a:t>
            </a:r>
            <a:r>
              <a:rPr lang="fr-FR" sz="4800" baseline="0" dirty="0" smtClean="0">
                <a:solidFill>
                  <a:prstClr val="white"/>
                </a:solidFill>
                <a:latin typeface="Calibri"/>
              </a:rPr>
              <a:t> URPG Champagne-Ardenne</a:t>
            </a:r>
            <a:endParaRPr lang="fr-FR" sz="4800" dirty="0" smtClean="0">
              <a:solidFill>
                <a:prstClr val="white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dirty="0" smtClean="0">
                <a:solidFill>
                  <a:prstClr val="white"/>
                </a:solidFill>
                <a:latin typeface="Calibri"/>
              </a:rPr>
              <a:t>26 01 2018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139" y="5655128"/>
            <a:ext cx="1099348" cy="10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609570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70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40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09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78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78" indent="-457178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50" indent="-380981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25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493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062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00149" y="548680"/>
            <a:ext cx="10560051" cy="724942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49" y="1412777"/>
            <a:ext cx="10560051" cy="47133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437" y="6396864"/>
            <a:ext cx="9696000" cy="261611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9999" y="6407750"/>
            <a:ext cx="460630" cy="26161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61FCF542-B1E2-453E-8615-99F2BA5BFF3D}" type="slidenum">
              <a:rPr lang="fr-FR" sz="1700" b="1" smtClean="0">
                <a:solidFill>
                  <a:prstClr val="white"/>
                </a:solidFill>
              </a:rPr>
              <a:pPr algn="r"/>
              <a:t>‹N°›</a:t>
            </a:fld>
            <a:endParaRPr lang="fr-FR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2400"/>
        </a:spcBef>
        <a:buFont typeface="+mj-lt"/>
        <a:buAutoNum type="arabicPeriod"/>
        <a:defRPr sz="18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753750" indent="-285750" algn="l" defTabSz="914400" rtl="0" eaLnBrk="1" latinLnBrk="0" hangingPunct="1"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00149" y="548680"/>
            <a:ext cx="10560051" cy="724942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49" y="1412777"/>
            <a:ext cx="10560051" cy="47133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437" y="6396864"/>
            <a:ext cx="9696000" cy="261611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9999" y="6407750"/>
            <a:ext cx="460630" cy="26161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61FCF542-B1E2-453E-8615-99F2BA5BFF3D}" type="slidenum">
              <a:rPr lang="fr-FR" sz="1700" b="1" smtClean="0">
                <a:solidFill>
                  <a:prstClr val="white"/>
                </a:solidFill>
              </a:rPr>
              <a:pPr algn="r"/>
              <a:t>‹N°›</a:t>
            </a:fld>
            <a:endParaRPr lang="fr-FR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2400"/>
        </a:spcBef>
        <a:buFont typeface="+mj-lt"/>
        <a:buAutoNum type="arabicPeriod"/>
        <a:defRPr sz="18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753750" indent="-285750" algn="l" defTabSz="914400" rtl="0" eaLnBrk="1" latinLnBrk="0" hangingPunct="1"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00149" y="548680"/>
            <a:ext cx="10560051" cy="724942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49" y="1412777"/>
            <a:ext cx="10560051" cy="47133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437" y="6396864"/>
            <a:ext cx="9696000" cy="261611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9999" y="6407750"/>
            <a:ext cx="460630" cy="26161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61FCF542-B1E2-453E-8615-99F2BA5BFF3D}" type="slidenum">
              <a:rPr lang="fr-FR" sz="1700" b="1" smtClean="0">
                <a:solidFill>
                  <a:prstClr val="white"/>
                </a:solidFill>
              </a:rPr>
              <a:pPr algn="r"/>
              <a:t>‹N°›</a:t>
            </a:fld>
            <a:endParaRPr lang="fr-FR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3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2400"/>
        </a:spcBef>
        <a:buFont typeface="+mj-lt"/>
        <a:buAutoNum type="arabicPeriod"/>
        <a:defRPr sz="18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753750" indent="-285750" algn="l" defTabSz="914400" rtl="0" eaLnBrk="1" latinLnBrk="0" hangingPunct="1"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00149" y="548680"/>
            <a:ext cx="10560051" cy="724942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49" y="1412777"/>
            <a:ext cx="10560051" cy="47133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437" y="6396864"/>
            <a:ext cx="9696000" cy="261611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9999" y="6407750"/>
            <a:ext cx="460630" cy="26161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61FCF542-B1E2-453E-8615-99F2BA5BFF3D}" type="slidenum">
              <a:rPr lang="fr-FR" sz="1700" b="1" smtClean="0">
                <a:solidFill>
                  <a:prstClr val="white"/>
                </a:solidFill>
              </a:rPr>
              <a:pPr algn="r"/>
              <a:t>‹N°›</a:t>
            </a:fld>
            <a:endParaRPr lang="fr-FR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2400"/>
        </a:spcBef>
        <a:buFont typeface="+mj-lt"/>
        <a:buAutoNum type="arabicPeriod"/>
        <a:defRPr sz="18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753750" indent="-285750" algn="l" defTabSz="914400" rtl="0" eaLnBrk="1" latinLnBrk="0" hangingPunct="1"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00149" y="548680"/>
            <a:ext cx="10560051" cy="724942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49" y="1412777"/>
            <a:ext cx="10560051" cy="47133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437" y="6396864"/>
            <a:ext cx="9696000" cy="261611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9999" y="6407750"/>
            <a:ext cx="460630" cy="26161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61FCF542-B1E2-453E-8615-99F2BA5BFF3D}" type="slidenum">
              <a:rPr lang="fr-FR" sz="1700" b="1" smtClean="0">
                <a:solidFill>
                  <a:prstClr val="white"/>
                </a:solidFill>
              </a:rPr>
              <a:pPr algn="r"/>
              <a:t>‹N°›</a:t>
            </a:fld>
            <a:endParaRPr lang="fr-FR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2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2400"/>
        </a:spcBef>
        <a:buFont typeface="+mj-lt"/>
        <a:buAutoNum type="arabicPeriod"/>
        <a:defRPr sz="18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753750" indent="-285750" algn="l" defTabSz="914400" rtl="0" eaLnBrk="1" latinLnBrk="0" hangingPunct="1"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00149" y="548680"/>
            <a:ext cx="10560051" cy="724942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49" y="1412777"/>
            <a:ext cx="10560051" cy="47133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437" y="6396864"/>
            <a:ext cx="9696000" cy="261611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9999" y="6407750"/>
            <a:ext cx="460630" cy="26161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61FCF542-B1E2-453E-8615-99F2BA5BFF3D}" type="slidenum">
              <a:rPr lang="fr-FR" sz="1700" b="1" smtClean="0">
                <a:solidFill>
                  <a:prstClr val="white"/>
                </a:solidFill>
              </a:rPr>
              <a:pPr algn="r"/>
              <a:t>‹N°›</a:t>
            </a:fld>
            <a:endParaRPr lang="fr-FR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1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2400"/>
        </a:spcBef>
        <a:buFont typeface="+mj-lt"/>
        <a:buAutoNum type="arabicPeriod"/>
        <a:defRPr sz="18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753750" indent="-285750" algn="l" defTabSz="914400" rtl="0" eaLnBrk="1" latinLnBrk="0" hangingPunct="1"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" y="0"/>
            <a:ext cx="121900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" y="3395876"/>
            <a:ext cx="4730880" cy="281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36961" y="148336"/>
            <a:ext cx="7040639" cy="192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4321" y="3378595"/>
            <a:ext cx="5798400" cy="449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6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596481" y="2013331"/>
            <a:ext cx="5886720" cy="1441"/>
          </a:xfrm>
          <a:prstGeom prst="line">
            <a:avLst/>
          </a:prstGeom>
          <a:noFill/>
          <a:ln w="144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  <a:cs typeface="Lucida Sans Unicode" panose="020B060203050402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61" y="3387235"/>
            <a:ext cx="8067840" cy="281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61" y="3387235"/>
            <a:ext cx="8067840" cy="281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4571521" y="6257458"/>
            <a:ext cx="7420799" cy="436365"/>
            <a:chOff x="2381" y="4345"/>
            <a:chExt cx="3865" cy="303"/>
          </a:xfrm>
        </p:grpSpPr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4313" y="4582"/>
              <a:ext cx="1780" cy="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 smtClean="0">
                <a:solidFill>
                  <a:srgbClr val="FFFFFF"/>
                </a:solidFill>
                <a:cs typeface="Lucida Sans Unicode" panose="020B0602030504020204" pitchFamily="34" charset="0"/>
              </a:endParaRP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2381" y="4345"/>
              <a:ext cx="3865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0440" rIns="0" bIns="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r"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fr-FR" altLang="fr-FR" sz="1089" smtClean="0">
                  <a:solidFill>
                    <a:srgbClr val="FFFFFF"/>
                  </a:solidFill>
                </a:rPr>
                <a:t>Direction R</a:t>
              </a:r>
              <a:r>
                <a:rPr lang="en-US" altLang="fr-FR" sz="1089" smtClean="0">
                  <a:solidFill>
                    <a:srgbClr val="FFFFFF"/>
                  </a:solidFill>
                </a:rPr>
                <a:t>égionale de l'Environnement, </a:t>
              </a:r>
              <a:r>
                <a:rPr lang="fr-FR" altLang="fr-FR" sz="1089" smtClean="0">
                  <a:solidFill>
                    <a:srgbClr val="FFFFFF"/>
                  </a:solidFill>
                </a:rPr>
                <a:t>de l'Aménagement et du Logement</a:t>
              </a:r>
            </a:p>
            <a:p>
              <a:pPr algn="r"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fr-FR" altLang="fr-FR" sz="1089" smtClean="0">
                  <a:solidFill>
                    <a:srgbClr val="FFFFFF"/>
                  </a:solidFill>
                </a:rPr>
                <a:t>Grand-Est</a:t>
              </a:r>
            </a:p>
            <a:p>
              <a:pPr algn="r"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fr-FR" altLang="fr-FR" sz="1089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02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 kern="1200">
          <a:solidFill>
            <a:srgbClr val="4C4C4C"/>
          </a:solidFill>
          <a:latin typeface="+mj-lt"/>
          <a:ea typeface="+mj-ea"/>
          <a:cs typeface="+mj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281245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696017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110789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525561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defRPr sz="1814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4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77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5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1221319"/>
            <a:ext cx="8447616" cy="99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38917"/>
            <a:ext cx="103632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3933" y="6405037"/>
            <a:ext cx="2540000" cy="31326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4BAD11-7294-4E0D-9485-CB0E5A6C300B}" type="slidenum">
              <a:rPr lang="fr-FR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6383870" y="165101"/>
            <a:ext cx="5566833" cy="48048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281" y="5750270"/>
            <a:ext cx="1004207" cy="10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3352632" indent="-304784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0"/>
          <a:cs typeface="+mn-cs"/>
        </a:defRPr>
      </a:lvl6pPr>
      <a:lvl7pPr marL="3962202" indent="-304784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0"/>
          <a:cs typeface="+mn-cs"/>
        </a:defRPr>
      </a:lvl7pPr>
      <a:lvl8pPr marL="4571772" indent="-304784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0"/>
          <a:cs typeface="+mn-cs"/>
        </a:defRPr>
      </a:lvl8pPr>
      <a:lvl9pPr marL="5181341" indent="-304784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r-FR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1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1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3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4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0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0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488017" y="6309788"/>
            <a:ext cx="2540000" cy="313267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2D2331-8CC9-4939-8D99-1BE0697CF0B0}" type="slidenum">
              <a:rPr lang="fr-FR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11" y="5715000"/>
            <a:ext cx="1039476" cy="103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5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609570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609570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1219140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828709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2438278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457178" indent="-457178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0550" indent="-380981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25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493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062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3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414516-A0A1-4E87-B0A6-76820D9FD960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/>
          <a:stretch>
            <a:fillRect/>
          </a:stretch>
        </p:blipFill>
        <p:spPr bwMode="auto">
          <a:xfrm>
            <a:off x="0" y="3407398"/>
            <a:ext cx="4784640" cy="205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0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" y="0"/>
            <a:ext cx="121900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36961" y="273629"/>
            <a:ext cx="7042560" cy="167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4321" y="3378595"/>
            <a:ext cx="5800319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96481" y="2013331"/>
            <a:ext cx="5886720" cy="1441"/>
          </a:xfrm>
          <a:prstGeom prst="line">
            <a:avLst/>
          </a:prstGeom>
          <a:noFill/>
          <a:ln w="144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61" y="3387235"/>
            <a:ext cx="8067840" cy="281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61" y="3387235"/>
            <a:ext cx="8067840" cy="281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5725441" y="6277620"/>
            <a:ext cx="6485760" cy="518454"/>
            <a:chOff x="2982" y="4359"/>
            <a:chExt cx="3378" cy="360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4265" y="4596"/>
              <a:ext cx="2084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2112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r"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726" i="1" smtClean="0">
                  <a:solidFill>
                    <a:srgbClr val="FFFFFF"/>
                  </a:solidFill>
                </a:rPr>
                <a:t>www.alsace-champagne-ardenne-lorraine.developpement-durable.gouv.fr</a:t>
              </a: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2982" y="4359"/>
              <a:ext cx="337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5668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r"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089" smtClean="0">
                  <a:solidFill>
                    <a:srgbClr val="FFFFFF"/>
                  </a:solidFill>
                </a:rPr>
                <a:t>Direction </a:t>
              </a:r>
              <a:r>
                <a:rPr lang="en-US" altLang="fr-FR" sz="1089" smtClean="0">
                  <a:solidFill>
                    <a:srgbClr val="FFFFFF"/>
                  </a:solidFill>
                </a:rPr>
                <a:t>régionale de l'Environnement, </a:t>
              </a:r>
              <a:r>
                <a:rPr lang="fr-FR" altLang="fr-FR" sz="1089" smtClean="0">
                  <a:solidFill>
                    <a:srgbClr val="FFFFFF"/>
                  </a:solidFill>
                </a:rPr>
                <a:t>de l'Aménagement et du Logement</a:t>
              </a:r>
            </a:p>
            <a:p>
              <a:pPr algn="r"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089" smtClean="0">
                  <a:solidFill>
                    <a:srgbClr val="FFFFFF"/>
                  </a:solidFill>
                </a:rPr>
                <a:t>Grand Est</a:t>
              </a:r>
            </a:p>
            <a:p>
              <a:pPr algn="r"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 sz="998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5633871"/>
            <a:ext cx="1134719" cy="1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7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 kern="1200">
          <a:solidFill>
            <a:srgbClr val="4C4C4C"/>
          </a:solidFill>
          <a:latin typeface="+mj-lt"/>
          <a:ea typeface="+mj-ea"/>
          <a:cs typeface="+mj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281245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696017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110789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525561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36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defRPr sz="1814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4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77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96630A4D-5AD1-4F66-A683-A366E6ED7D0C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5633871"/>
            <a:ext cx="1134719" cy="1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42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971086F-F65F-45EC-AD02-E32A2BE2D4D7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1" y="5479776"/>
            <a:ext cx="1186560" cy="114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53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971086F-F65F-45EC-AD02-E32A2BE2D4D7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1" y="5479776"/>
            <a:ext cx="1186560" cy="114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04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971086F-F65F-45EC-AD02-E32A2BE2D4D7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1" y="5479776"/>
            <a:ext cx="1186560" cy="114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8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" y="0"/>
            <a:ext cx="12188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960" y="1604328"/>
            <a:ext cx="9797761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142721" y="6546928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</a:tabLst>
              <a:defRPr sz="1089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438081" y="6546928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</a:tabLst>
              <a:defRPr sz="1089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899841" y="6610294"/>
            <a:ext cx="112703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71" algn="l"/>
                <a:tab pos="815142" algn="l"/>
              </a:tabLst>
              <a:defRPr sz="127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971086F-F65F-45EC-AD02-E32A2BE2D4D7}" type="slidenum">
              <a:rPr lang="fr-FR" altLang="fr-FR" smtClean="0"/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‹N°›</a:t>
            </a:fld>
            <a:endParaRPr lang="fr-FR" altLang="fr-FR" smtClean="0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1124480" y="224664"/>
            <a:ext cx="1067520" cy="4231164"/>
          </a:xfrm>
          <a:prstGeom prst="roundRect">
            <a:avLst>
              <a:gd name="adj" fmla="val 17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 smtClean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1" y="5479776"/>
            <a:ext cx="1186560" cy="114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70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 kern="1200">
          <a:solidFill>
            <a:srgbClr val="999999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452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" y="0"/>
            <a:ext cx="121900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7680" y="2357528"/>
            <a:ext cx="5629440" cy="458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7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5725441" y="6277620"/>
            <a:ext cx="6485760" cy="518454"/>
            <a:chOff x="2982" y="4359"/>
            <a:chExt cx="3378" cy="360"/>
          </a:xfrm>
        </p:grpSpPr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4265" y="4596"/>
              <a:ext cx="2084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2112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r"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726" i="1" smtClean="0">
                  <a:solidFill>
                    <a:srgbClr val="FFFFFF"/>
                  </a:solidFill>
                </a:rPr>
                <a:t>www.alsace-champagne-ardenne-lorraine.developpement-durable.gouv.fr</a:t>
              </a: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982" y="4359"/>
              <a:ext cx="337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5668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r"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089" smtClean="0">
                  <a:solidFill>
                    <a:srgbClr val="FFFFFF"/>
                  </a:solidFill>
                </a:rPr>
                <a:t>Direction </a:t>
              </a:r>
              <a:r>
                <a:rPr lang="en-US" altLang="fr-FR" sz="1089" smtClean="0">
                  <a:solidFill>
                    <a:srgbClr val="FFFFFF"/>
                  </a:solidFill>
                </a:rPr>
                <a:t>régionale de l'Environnement, </a:t>
              </a:r>
              <a:r>
                <a:rPr lang="fr-FR" altLang="fr-FR" sz="1089" smtClean="0">
                  <a:solidFill>
                    <a:srgbClr val="FFFFFF"/>
                  </a:solidFill>
                </a:rPr>
                <a:t>de l'Aménagement et du Logement</a:t>
              </a:r>
            </a:p>
            <a:p>
              <a:pPr algn="r"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089" smtClean="0">
                  <a:solidFill>
                    <a:srgbClr val="FFFFFF"/>
                  </a:solidFill>
                </a:rPr>
                <a:t>Grand Est</a:t>
              </a:r>
            </a:p>
            <a:p>
              <a:pPr algn="r"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 sz="998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5633871"/>
            <a:ext cx="1134719" cy="1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1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kern="1200">
          <a:solidFill>
            <a:srgbClr val="000000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11079" indent="-311079" algn="ctr" defTabSz="407571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defRPr sz="1814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4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77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6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3"/>
          <p:cNvSpPr txBox="1">
            <a:spLocks noChangeArrowheads="1"/>
          </p:cNvSpPr>
          <p:nvPr userDrawn="1"/>
        </p:nvSpPr>
        <p:spPr bwMode="auto">
          <a:xfrm>
            <a:off x="239187" y="4677836"/>
            <a:ext cx="116183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dirty="0" smtClean="0">
                <a:solidFill>
                  <a:prstClr val="white"/>
                </a:solidFill>
                <a:latin typeface="Calibri"/>
              </a:rPr>
              <a:t>GT communication</a:t>
            </a:r>
            <a:r>
              <a:rPr lang="fr-FR" sz="4800" baseline="0" dirty="0" smtClean="0">
                <a:solidFill>
                  <a:prstClr val="white"/>
                </a:solidFill>
                <a:latin typeface="Calibri"/>
              </a:rPr>
              <a:t> – 22 février 2017</a:t>
            </a:r>
            <a:endParaRPr lang="fr-FR" sz="4800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03" y="5739496"/>
            <a:ext cx="1014983" cy="10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9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ctr" defTabSz="609570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70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70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40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09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78" algn="ctr" defTabSz="609570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78" indent="-457178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50" indent="-380981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25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493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062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7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84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1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9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23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1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8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85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2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00149" y="548680"/>
            <a:ext cx="10560051" cy="724942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49" y="1412777"/>
            <a:ext cx="10560051" cy="47133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437" y="6396864"/>
            <a:ext cx="9696000" cy="261611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9999" y="6407750"/>
            <a:ext cx="460630" cy="26161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61FCF542-B1E2-453E-8615-99F2BA5BFF3D}" type="slidenum">
              <a:rPr lang="fr-FR" sz="1700" b="1" smtClean="0">
                <a:solidFill>
                  <a:prstClr val="white"/>
                </a:solidFill>
              </a:rPr>
              <a:pPr algn="r"/>
              <a:t>‹N°›</a:t>
            </a:fld>
            <a:endParaRPr lang="fr-FR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6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2400"/>
        </a:spcBef>
        <a:buFont typeface="+mj-lt"/>
        <a:buAutoNum type="arabicPeriod"/>
        <a:defRPr sz="18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753750" indent="-285750" algn="l" defTabSz="914400" rtl="0" eaLnBrk="1" latinLnBrk="0" hangingPunct="1"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1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8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61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0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1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7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8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17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30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00149" y="548680"/>
            <a:ext cx="10560051" cy="724942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49" y="1412777"/>
            <a:ext cx="10560051" cy="47133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437" y="6396864"/>
            <a:ext cx="9696000" cy="261611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9999" y="6407750"/>
            <a:ext cx="460630" cy="26161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61FCF542-B1E2-453E-8615-99F2BA5BFF3D}" type="slidenum">
              <a:rPr lang="fr-FR" sz="1700" b="1" smtClean="0">
                <a:solidFill>
                  <a:prstClr val="white"/>
                </a:solidFill>
              </a:rPr>
              <a:pPr algn="r"/>
              <a:t>‹N°›</a:t>
            </a:fld>
            <a:endParaRPr lang="fr-FR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4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2400"/>
        </a:spcBef>
        <a:buFont typeface="+mj-lt"/>
        <a:buAutoNum type="arabicPeriod"/>
        <a:defRPr sz="18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753750" indent="-285750" algn="l" defTabSz="914400" rtl="0" eaLnBrk="1" latinLnBrk="0" hangingPunct="1"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68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93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47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11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26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4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1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52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8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00149" y="548680"/>
            <a:ext cx="10560051" cy="724942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49" y="1412777"/>
            <a:ext cx="10560051" cy="47133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437" y="6396864"/>
            <a:ext cx="9696000" cy="261611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9999" y="6407750"/>
            <a:ext cx="460630" cy="26161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61FCF542-B1E2-453E-8615-99F2BA5BFF3D}" type="slidenum">
              <a:rPr lang="fr-FR" sz="1700" b="1" smtClean="0">
                <a:solidFill>
                  <a:prstClr val="white"/>
                </a:solidFill>
              </a:rPr>
              <a:pPr algn="r"/>
              <a:t>‹N°›</a:t>
            </a:fld>
            <a:endParaRPr lang="fr-FR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2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2400"/>
        </a:spcBef>
        <a:buFont typeface="+mj-lt"/>
        <a:buAutoNum type="arabicPeriod"/>
        <a:defRPr sz="18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753750" indent="-285750" algn="l" defTabSz="914400" rtl="0" eaLnBrk="1" latinLnBrk="0" hangingPunct="1"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6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vague_filetsB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219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SiteATMP_tetie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0"/>
            <a:ext cx="299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0"/>
            <a:ext cx="45127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SiteATMP_tetie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45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24418" y="188913"/>
            <a:ext cx="9264649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i="1" smtClean="0">
                <a:solidFill>
                  <a:srgbClr val="FFFFFF"/>
                </a:solidFill>
              </a:rPr>
              <a:t>					</a:t>
            </a:r>
          </a:p>
        </p:txBody>
      </p:sp>
      <p:pic>
        <p:nvPicPr>
          <p:cNvPr id="1031" name="Picture 16" descr="H:\Système Qualité RP\1 - Système documentaire\5 - Modèles\8 - Logos et pictogrammes\AM_RisquePro\Risques Pro 201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899150"/>
            <a:ext cx="2235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57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►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00149" y="548680"/>
            <a:ext cx="10560051" cy="724942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49" y="1412777"/>
            <a:ext cx="10560051" cy="47133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437" y="6396864"/>
            <a:ext cx="9696000" cy="261611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9999" y="6407750"/>
            <a:ext cx="460630" cy="26161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61FCF542-B1E2-453E-8615-99F2BA5BFF3D}" type="slidenum">
              <a:rPr lang="fr-FR" sz="1700" b="1" smtClean="0">
                <a:solidFill>
                  <a:prstClr val="white"/>
                </a:solidFill>
              </a:rPr>
              <a:pPr algn="r"/>
              <a:t>‹N°›</a:t>
            </a:fld>
            <a:endParaRPr lang="fr-FR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2400"/>
        </a:spcBef>
        <a:buFont typeface="+mj-lt"/>
        <a:buAutoNum type="arabicPeriod"/>
        <a:defRPr sz="18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753750" indent="-285750" algn="l" defTabSz="914400" rtl="0" eaLnBrk="1" latinLnBrk="0" hangingPunct="1"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40"/>
            <a:ext cx="12192000" cy="3185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00149" y="548680"/>
            <a:ext cx="10560051" cy="724942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49" y="1412777"/>
            <a:ext cx="10560051" cy="47133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437" y="6396864"/>
            <a:ext cx="9696000" cy="261611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de la partie / Titre de la sous-partie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9999" y="6407750"/>
            <a:ext cx="460630" cy="26161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61FCF542-B1E2-453E-8615-99F2BA5BFF3D}" type="slidenum">
              <a:rPr lang="fr-FR" sz="1700" b="1" smtClean="0">
                <a:solidFill>
                  <a:prstClr val="white"/>
                </a:solidFill>
              </a:rPr>
              <a:pPr algn="r"/>
              <a:t>‹N°›</a:t>
            </a:fld>
            <a:endParaRPr lang="fr-FR" sz="1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1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2400"/>
        </a:spcBef>
        <a:buFont typeface="+mj-lt"/>
        <a:buAutoNum type="arabicPeriod"/>
        <a:defRPr sz="18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753750" indent="-285750" algn="l" defTabSz="914400" rtl="0" eaLnBrk="1" latinLnBrk="0" hangingPunct="1"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spcBef>
          <a:spcPts val="6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lateforme-unpg.f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ARSAT/1_Vid&#233;o%20corporate%20VF.mov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CARSAT/la_notion_de_responsabilit&#233;.avi" TargetMode="External"/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carsat-nordest.fr/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li.fr/" TargetMode="External"/><Relationship Id="rId2" Type="http://schemas.openxmlformats.org/officeDocument/2006/relationships/hyperlink" Target="http://www.carsat-nordest.fr/" TargetMode="External"/><Relationship Id="rId1" Type="http://schemas.openxmlformats.org/officeDocument/2006/relationships/slideLayout" Target="../slideLayouts/slideLayout7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E233-00F5-456F-B42E-1DC1EC7053E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515" y="1486165"/>
            <a:ext cx="111795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400" b="1" dirty="0"/>
              <a:t>Rencontre régionale </a:t>
            </a:r>
            <a:r>
              <a:rPr lang="fr-FR" sz="4400" b="1" dirty="0" smtClean="0"/>
              <a:t>de </a:t>
            </a:r>
          </a:p>
          <a:p>
            <a:pPr lvl="0"/>
            <a:r>
              <a:rPr lang="fr-FR" sz="4400" b="1" dirty="0" smtClean="0"/>
              <a:t>prévention </a:t>
            </a:r>
            <a:r>
              <a:rPr lang="fr-FR" sz="4400" b="1" dirty="0"/>
              <a:t>et de sécurité</a:t>
            </a:r>
          </a:p>
          <a:p>
            <a:pPr lvl="0"/>
            <a:endParaRPr lang="fr-FR" sz="4000" i="1" dirty="0"/>
          </a:p>
          <a:p>
            <a:pPr lvl="0"/>
            <a:r>
              <a:rPr lang="fr-FR" sz="4000" dirty="0"/>
              <a:t>9 février 2018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779" y="5594352"/>
            <a:ext cx="2548192" cy="11239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377" y="5398682"/>
            <a:ext cx="1778135" cy="13196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467" y="5494305"/>
            <a:ext cx="1900411" cy="11283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640" y="5565800"/>
            <a:ext cx="1924051" cy="10191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04" y="5398679"/>
            <a:ext cx="1055661" cy="13534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2800" y="1379612"/>
            <a:ext cx="2495294" cy="22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61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nd ray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9" b="10049"/>
          <a:stretch>
            <a:fillRect/>
          </a:stretch>
        </p:blipFill>
        <p:spPr bwMode="auto">
          <a:xfrm>
            <a:off x="1524001" y="836613"/>
            <a:ext cx="91408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530476" y="908051"/>
            <a:ext cx="7197725" cy="5038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7664" y="233363"/>
            <a:ext cx="1854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2000" b="1" dirty="0">
                <a:solidFill>
                  <a:prstClr val="black"/>
                </a:solidFill>
              </a:rPr>
              <a:t>LE CONTENU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744788" y="987431"/>
            <a:ext cx="67691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0000"/>
              </a:buClr>
              <a:buSzPct val="45000"/>
            </a:pPr>
            <a:r>
              <a:rPr lang="fr-FR" altLang="fr-FR" sz="2000" b="1" dirty="0">
                <a:solidFill>
                  <a:prstClr val="black"/>
                </a:solidFill>
              </a:rPr>
              <a:t>1.Technologie d’un transporteur à bande 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b="1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dirty="0">
                <a:solidFill>
                  <a:prstClr val="black"/>
                </a:solidFill>
              </a:rPr>
              <a:t>Étude détaillée des divers éléments </a:t>
            </a: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dirty="0">
                <a:solidFill>
                  <a:prstClr val="black"/>
                </a:solidFill>
              </a:rPr>
              <a:t>Le système de tension </a:t>
            </a: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dirty="0">
                <a:solidFill>
                  <a:prstClr val="black"/>
                </a:solidFill>
              </a:rPr>
              <a:t>La partie commande moteur et système de transmission  L’ensemble des systèmes de sécurité équipant les installations </a:t>
            </a: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dirty="0">
                <a:solidFill>
                  <a:prstClr val="black"/>
                </a:solidFill>
              </a:rPr>
              <a:t>La bande</a:t>
            </a: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dirty="0">
                <a:solidFill>
                  <a:prstClr val="black"/>
                </a:solidFill>
              </a:rPr>
              <a:t>Les points particuliers à vérifier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b="1" dirty="0">
                <a:solidFill>
                  <a:prstClr val="black"/>
                </a:solidFill>
              </a:rPr>
              <a:t> 2. Mécanique d’entrainement des transporteurs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b="1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b="1" dirty="0">
                <a:solidFill>
                  <a:prstClr val="black"/>
                </a:solidFill>
              </a:rPr>
              <a:t> </a:t>
            </a:r>
            <a:r>
              <a:rPr lang="fr-FR" altLang="fr-FR" sz="2000" dirty="0">
                <a:solidFill>
                  <a:prstClr val="black"/>
                </a:solidFill>
              </a:rPr>
              <a:t>Montage des boitiers des paliers </a:t>
            </a: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dirty="0">
                <a:solidFill>
                  <a:prstClr val="black"/>
                </a:solidFill>
              </a:rPr>
              <a:t> Réducteurs </a:t>
            </a: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dirty="0">
                <a:solidFill>
                  <a:prstClr val="black"/>
                </a:solidFill>
              </a:rPr>
              <a:t> Surveillance et entretien</a:t>
            </a:r>
          </a:p>
        </p:txBody>
      </p:sp>
    </p:spTree>
    <p:extLst>
      <p:ext uri="{BB962C8B-B14F-4D97-AF65-F5344CB8AC3E}">
        <p14:creationId xmlns:p14="http://schemas.microsoft.com/office/powerpoint/2010/main" val="42219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nd ray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9" b="10049"/>
          <a:stretch>
            <a:fillRect/>
          </a:stretch>
        </p:blipFill>
        <p:spPr bwMode="auto">
          <a:xfrm>
            <a:off x="1524001" y="836613"/>
            <a:ext cx="91408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530476" y="908051"/>
            <a:ext cx="7197725" cy="5038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7664" y="233363"/>
            <a:ext cx="1854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2000" b="1" dirty="0">
                <a:solidFill>
                  <a:prstClr val="black"/>
                </a:solidFill>
              </a:rPr>
              <a:t>LE CONTENU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709862" y="1123156"/>
            <a:ext cx="67691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0000"/>
              </a:buClr>
              <a:buSzPct val="45000"/>
            </a:pPr>
            <a:endParaRPr lang="fr-FR" altLang="fr-FR" b="1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b="1" dirty="0">
                <a:solidFill>
                  <a:prstClr val="black"/>
                </a:solidFill>
              </a:rPr>
              <a:t>3. Réglage de la trajectoire de bande 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b="1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dirty="0">
                <a:solidFill>
                  <a:prstClr val="black"/>
                </a:solidFill>
              </a:rPr>
              <a:t>Exercices théoriques de réglages </a:t>
            </a: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dirty="0">
                <a:solidFill>
                  <a:prstClr val="black"/>
                </a:solidFill>
              </a:rPr>
              <a:t>Application sur le terrain sur matériel en fonctionnement  Accessoires de correction des trajectoires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b="1" dirty="0">
                <a:solidFill>
                  <a:prstClr val="black"/>
                </a:solidFill>
              </a:rPr>
              <a:t> 4. Normes de sécurité concernant les points rentrants 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dirty="0">
                <a:solidFill>
                  <a:prstClr val="black"/>
                </a:solidFill>
              </a:rPr>
              <a:t> Exemples de dispositifs applicables sur les installations selon les normes NF H 95-103 et NF H 95-106 </a:t>
            </a:r>
            <a:endParaRPr lang="en-GB" alt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nd ray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9" b="10049"/>
          <a:stretch>
            <a:fillRect/>
          </a:stretch>
        </p:blipFill>
        <p:spPr bwMode="auto">
          <a:xfrm>
            <a:off x="1524001" y="836613"/>
            <a:ext cx="91408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530476" y="908051"/>
            <a:ext cx="7197725" cy="5038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7664" y="233363"/>
            <a:ext cx="1854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2000" b="1" dirty="0">
                <a:solidFill>
                  <a:prstClr val="black"/>
                </a:solidFill>
              </a:rPr>
              <a:t>LE CONTENU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709862" y="1123156"/>
            <a:ext cx="67691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0000"/>
              </a:buClr>
              <a:buSzPct val="45000"/>
            </a:pPr>
            <a:r>
              <a:rPr lang="fr-FR" altLang="fr-FR" sz="2000" b="1" dirty="0">
                <a:solidFill>
                  <a:prstClr val="black"/>
                </a:solidFill>
              </a:rPr>
              <a:t>Point d’arrêt particulier sur :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b="1" dirty="0">
              <a:solidFill>
                <a:prstClr val="black"/>
              </a:solidFill>
            </a:endParaRPr>
          </a:p>
          <a:p>
            <a:pPr marL="342900" indent="-342900" algn="l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fr-FR" altLang="fr-FR" sz="2000" b="1" dirty="0">
                <a:solidFill>
                  <a:prstClr val="black"/>
                </a:solidFill>
              </a:rPr>
              <a:t>Réglage des bandes</a:t>
            </a:r>
          </a:p>
          <a:p>
            <a:pPr marL="342900" indent="-342900" algn="l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endParaRPr lang="fr-FR" altLang="fr-FR" sz="2000" b="1" dirty="0">
              <a:solidFill>
                <a:prstClr val="black"/>
              </a:solidFill>
            </a:endParaRPr>
          </a:p>
          <a:p>
            <a:pPr marL="342900" indent="-342900" algn="l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fr-FR" altLang="fr-FR" sz="2000" b="1" dirty="0">
                <a:solidFill>
                  <a:prstClr val="black"/>
                </a:solidFill>
              </a:rPr>
              <a:t>Nettoyages des éléments tournants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b="1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b="1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b="1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b="1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b="1" dirty="0">
                <a:solidFill>
                  <a:prstClr val="black"/>
                </a:solidFill>
              </a:rPr>
              <a:t>Avec un rappel tout au long de la formation … du respect des principes de sécurité !</a:t>
            </a:r>
            <a:endParaRPr lang="en-GB" alt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617663" y="233364"/>
            <a:ext cx="687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2000" b="1" dirty="0">
                <a:solidFill>
                  <a:prstClr val="black"/>
                </a:solidFill>
              </a:rPr>
              <a:t>SÉCURITÉ DU PERSONNEL ET DU TRANSPORTEUR</a:t>
            </a:r>
          </a:p>
        </p:txBody>
      </p:sp>
      <p:sp>
        <p:nvSpPr>
          <p:cNvPr id="965639" name="Text Box 7"/>
          <p:cNvSpPr txBox="1">
            <a:spLocks noChangeArrowheads="1"/>
          </p:cNvSpPr>
          <p:nvPr/>
        </p:nvSpPr>
        <p:spPr bwMode="auto">
          <a:xfrm>
            <a:off x="1617662" y="961250"/>
            <a:ext cx="9255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1600" b="1" i="1" dirty="0">
                <a:solidFill>
                  <a:prstClr val="black"/>
                </a:solidFill>
              </a:rPr>
              <a:t>Pour chaque intervention </a:t>
            </a:r>
            <a:r>
              <a:rPr lang="fr-FR" altLang="fr-FR" sz="1600" b="1" i="1" dirty="0" smtClean="0">
                <a:solidFill>
                  <a:prstClr val="black"/>
                </a:solidFill>
              </a:rPr>
              <a:t>(</a:t>
            </a:r>
            <a:r>
              <a:rPr lang="fr-FR" altLang="fr-FR" sz="1600" b="1" i="1" dirty="0">
                <a:solidFill>
                  <a:prstClr val="black"/>
                </a:solidFill>
              </a:rPr>
              <a:t>travaux neufs ou opérations de maintenance générale</a:t>
            </a:r>
            <a:r>
              <a:rPr lang="fr-FR" altLang="fr-FR" sz="1600" b="1" i="1" dirty="0" smtClean="0">
                <a:solidFill>
                  <a:prstClr val="black"/>
                </a:solidFill>
              </a:rPr>
              <a:t>), les </a:t>
            </a:r>
            <a:r>
              <a:rPr lang="fr-FR" altLang="fr-FR" sz="1600" b="1" i="1" dirty="0">
                <a:solidFill>
                  <a:prstClr val="black"/>
                </a:solidFill>
              </a:rPr>
              <a:t>notions de </a:t>
            </a:r>
            <a:r>
              <a:rPr lang="fr-FR" altLang="fr-FR" sz="1600" b="1" i="1" dirty="0">
                <a:solidFill>
                  <a:srgbClr val="CC3300"/>
                </a:solidFill>
              </a:rPr>
              <a:t>sécurité </a:t>
            </a:r>
            <a:r>
              <a:rPr lang="fr-FR" altLang="fr-FR" sz="1600" b="1" i="1" dirty="0">
                <a:solidFill>
                  <a:prstClr val="black"/>
                </a:solidFill>
              </a:rPr>
              <a:t>et de </a:t>
            </a:r>
            <a:r>
              <a:rPr lang="fr-FR" altLang="fr-FR" sz="1600" b="1" i="1" dirty="0">
                <a:solidFill>
                  <a:srgbClr val="CC3300"/>
                </a:solidFill>
              </a:rPr>
              <a:t>respect de </a:t>
            </a:r>
            <a:r>
              <a:rPr lang="fr-FR" altLang="fr-FR" sz="1600" b="1" i="1" dirty="0" smtClean="0">
                <a:solidFill>
                  <a:srgbClr val="CC3300"/>
                </a:solidFill>
              </a:rPr>
              <a:t>l’environnement</a:t>
            </a:r>
            <a:r>
              <a:rPr lang="fr-FR" altLang="fr-FR" sz="1600" b="1" i="1" dirty="0" smtClean="0">
                <a:solidFill>
                  <a:prstClr val="black"/>
                </a:solidFill>
              </a:rPr>
              <a:t> revêtent </a:t>
            </a:r>
            <a:r>
              <a:rPr lang="fr-FR" altLang="fr-FR" sz="1600" b="1" i="1" dirty="0">
                <a:solidFill>
                  <a:prstClr val="black"/>
                </a:solidFill>
              </a:rPr>
              <a:t>une importance toute particulière.</a:t>
            </a:r>
          </a:p>
        </p:txBody>
      </p:sp>
      <p:grpSp>
        <p:nvGrpSpPr>
          <p:cNvPr id="965657" name="Group 25"/>
          <p:cNvGrpSpPr>
            <a:grpSpLocks/>
          </p:cNvGrpSpPr>
          <p:nvPr/>
        </p:nvGrpSpPr>
        <p:grpSpPr bwMode="auto">
          <a:xfrm>
            <a:off x="1378025" y="2481532"/>
            <a:ext cx="5526089" cy="1763713"/>
            <a:chOff x="144" y="1813"/>
            <a:chExt cx="3481" cy="1111"/>
          </a:xfrm>
        </p:grpSpPr>
        <p:grpSp>
          <p:nvGrpSpPr>
            <p:cNvPr id="148498" name="Group 24"/>
            <p:cNvGrpSpPr>
              <a:grpSpLocks/>
            </p:cNvGrpSpPr>
            <p:nvPr/>
          </p:nvGrpSpPr>
          <p:grpSpPr bwMode="auto">
            <a:xfrm>
              <a:off x="144" y="1813"/>
              <a:ext cx="789" cy="1111"/>
              <a:chOff x="144" y="1813"/>
              <a:chExt cx="789" cy="1111"/>
            </a:xfrm>
          </p:grpSpPr>
          <p:sp>
            <p:nvSpPr>
              <p:cNvPr id="148500" name="Oval 23"/>
              <p:cNvSpPr>
                <a:spLocks noChangeArrowheads="1"/>
              </p:cNvSpPr>
              <p:nvPr/>
            </p:nvSpPr>
            <p:spPr bwMode="auto">
              <a:xfrm>
                <a:off x="147" y="2221"/>
                <a:ext cx="703" cy="7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pic>
            <p:nvPicPr>
              <p:cNvPr id="148501" name="Picture 5" descr="angle rentrant15p definitif 2-ill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1813"/>
                <a:ext cx="789" cy="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8499" name="Text Box 8"/>
            <p:cNvSpPr txBox="1">
              <a:spLocks noChangeArrowheads="1"/>
            </p:cNvSpPr>
            <p:nvPr/>
          </p:nvSpPr>
          <p:spPr bwMode="auto">
            <a:xfrm>
              <a:off x="943" y="1819"/>
              <a:ext cx="2682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fr-FR" altLang="fr-FR" b="1" dirty="0">
                  <a:solidFill>
                    <a:prstClr val="black"/>
                  </a:solidFill>
                </a:rPr>
                <a:t>SÉCURITÉ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algn="just"/>
              <a:r>
                <a:rPr lang="fr-FR" altLang="fr-FR" sz="1600" b="1" dirty="0">
                  <a:solidFill>
                    <a:prstClr val="black"/>
                  </a:solidFill>
                </a:rPr>
                <a:t>toutes opérations de mises en conformité</a:t>
              </a:r>
            </a:p>
            <a:p>
              <a:pPr algn="just"/>
              <a:r>
                <a:rPr lang="fr-FR" altLang="fr-FR" sz="1600" b="1" dirty="0">
                  <a:solidFill>
                    <a:prstClr val="black"/>
                  </a:solidFill>
                </a:rPr>
                <a:t>par rapport aux dispositions générales</a:t>
              </a:r>
            </a:p>
            <a:p>
              <a:pPr algn="just"/>
              <a:r>
                <a:rPr lang="fr-FR" altLang="fr-FR" sz="1600" b="1" dirty="0">
                  <a:solidFill>
                    <a:prstClr val="black"/>
                  </a:solidFill>
                </a:rPr>
                <a:t>recommandées par les organismes de </a:t>
              </a:r>
              <a:endParaRPr lang="fr-FR" altLang="fr-FR" sz="1600" b="1" dirty="0" smtClean="0">
                <a:solidFill>
                  <a:prstClr val="black"/>
                </a:solidFill>
              </a:endParaRPr>
            </a:p>
            <a:p>
              <a:pPr algn="just"/>
              <a:r>
                <a:rPr lang="fr-FR" altLang="fr-FR" sz="1600" b="1" dirty="0" smtClean="0">
                  <a:solidFill>
                    <a:prstClr val="black"/>
                  </a:solidFill>
                </a:rPr>
                <a:t>sécurité, et </a:t>
              </a:r>
              <a:r>
                <a:rPr lang="fr-FR" altLang="fr-FR" sz="1600" b="1" dirty="0">
                  <a:solidFill>
                    <a:prstClr val="black"/>
                  </a:solidFill>
                </a:rPr>
                <a:t>retenues par le Client.</a:t>
              </a:r>
            </a:p>
          </p:txBody>
        </p:sp>
      </p:grpSp>
      <p:grpSp>
        <p:nvGrpSpPr>
          <p:cNvPr id="965647" name="Group 15"/>
          <p:cNvGrpSpPr>
            <a:grpSpLocks/>
          </p:cNvGrpSpPr>
          <p:nvPr/>
        </p:nvGrpSpPr>
        <p:grpSpPr bwMode="auto">
          <a:xfrm>
            <a:off x="1378025" y="4337588"/>
            <a:ext cx="5792787" cy="1108075"/>
            <a:chOff x="113" y="3203"/>
            <a:chExt cx="3649" cy="698"/>
          </a:xfrm>
        </p:grpSpPr>
        <p:pic>
          <p:nvPicPr>
            <p:cNvPr id="148496" name="Picture 6" descr="environnement def-il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203"/>
              <a:ext cx="741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97" name="Text Box 9"/>
            <p:cNvSpPr txBox="1">
              <a:spLocks noChangeArrowheads="1"/>
            </p:cNvSpPr>
            <p:nvPr/>
          </p:nvSpPr>
          <p:spPr bwMode="auto">
            <a:xfrm>
              <a:off x="985" y="3203"/>
              <a:ext cx="2777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fr-FR" altLang="fr-FR" b="1" dirty="0">
                  <a:solidFill>
                    <a:prstClr val="black"/>
                  </a:solidFill>
                </a:rPr>
                <a:t>ENVIRONNEMENT</a:t>
              </a:r>
              <a:endParaRPr lang="fr-FR" altLang="fr-FR" dirty="0">
                <a:solidFill>
                  <a:prstClr val="black"/>
                </a:solidFill>
              </a:endParaRPr>
            </a:p>
            <a:p>
              <a:pPr algn="l"/>
              <a:r>
                <a:rPr lang="fr-FR" altLang="fr-FR" sz="1200" b="1" dirty="0">
                  <a:solidFill>
                    <a:prstClr val="black"/>
                  </a:solidFill>
                </a:rPr>
                <a:t>- </a:t>
              </a:r>
              <a:r>
                <a:rPr lang="fr-FR" altLang="fr-FR" sz="1600" b="1" dirty="0">
                  <a:solidFill>
                    <a:prstClr val="black"/>
                  </a:solidFill>
                </a:rPr>
                <a:t>respect des règles et des décrets imposés</a:t>
              </a:r>
              <a:br>
                <a:rPr lang="fr-FR" altLang="fr-FR" sz="1600" b="1" dirty="0">
                  <a:solidFill>
                    <a:prstClr val="black"/>
                  </a:solidFill>
                </a:rPr>
              </a:br>
              <a:r>
                <a:rPr lang="fr-FR" altLang="fr-FR" sz="1600" b="1" dirty="0">
                  <a:solidFill>
                    <a:prstClr val="black"/>
                  </a:solidFill>
                </a:rPr>
                <a:t>  par les Pouvoirs Publics;</a:t>
              </a:r>
            </a:p>
            <a:p>
              <a:pPr algn="l"/>
              <a:r>
                <a:rPr lang="fr-FR" altLang="fr-FR" sz="1600" b="1" dirty="0">
                  <a:solidFill>
                    <a:prstClr val="black"/>
                  </a:solidFill>
                </a:rPr>
                <a:t>- traçabilité des déchets.</a:t>
              </a:r>
            </a:p>
          </p:txBody>
        </p:sp>
      </p:grpSp>
      <p:grpSp>
        <p:nvGrpSpPr>
          <p:cNvPr id="965654" name="Group 22"/>
          <p:cNvGrpSpPr>
            <a:grpSpLocks/>
          </p:cNvGrpSpPr>
          <p:nvPr/>
        </p:nvGrpSpPr>
        <p:grpSpPr bwMode="auto">
          <a:xfrm>
            <a:off x="7309885" y="2104222"/>
            <a:ext cx="4086370" cy="4164376"/>
            <a:chOff x="3243" y="1707"/>
            <a:chExt cx="1633" cy="1905"/>
          </a:xfrm>
        </p:grpSpPr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3243" y="1707"/>
              <a:ext cx="1633" cy="1905"/>
            </a:xfrm>
            <a:prstGeom prst="rect">
              <a:avLst/>
            </a:prstGeom>
            <a:solidFill>
              <a:srgbClr val="FFCC66"/>
            </a:solidFill>
            <a:ln w="9525" algn="ctr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48493" name="Text Box 10"/>
            <p:cNvSpPr txBox="1">
              <a:spLocks noChangeArrowheads="1"/>
            </p:cNvSpPr>
            <p:nvPr/>
          </p:nvSpPr>
          <p:spPr bwMode="auto">
            <a:xfrm>
              <a:off x="3484" y="1739"/>
              <a:ext cx="113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sz="1600" b="1" dirty="0">
                  <a:solidFill>
                    <a:prstClr val="black"/>
                  </a:solidFill>
                </a:rPr>
                <a:t>Dispositions </a:t>
              </a:r>
            </a:p>
            <a:p>
              <a:r>
                <a:rPr lang="fr-FR" altLang="fr-FR" sz="1600" b="1" dirty="0">
                  <a:solidFill>
                    <a:prstClr val="black"/>
                  </a:solidFill>
                </a:rPr>
                <a:t>réglementaires </a:t>
              </a:r>
            </a:p>
            <a:p>
              <a:r>
                <a:rPr lang="fr-FR" altLang="fr-FR" sz="1600" b="1" dirty="0">
                  <a:solidFill>
                    <a:prstClr val="black"/>
                  </a:solidFill>
                </a:rPr>
                <a:t>(art. 3 du CDU 621.867.2)</a:t>
              </a:r>
            </a:p>
          </p:txBody>
        </p:sp>
        <p:sp>
          <p:nvSpPr>
            <p:cNvPr id="148494" name="Text Box 11"/>
            <p:cNvSpPr txBox="1">
              <a:spLocks noChangeArrowheads="1"/>
            </p:cNvSpPr>
            <p:nvPr/>
          </p:nvSpPr>
          <p:spPr bwMode="auto">
            <a:xfrm>
              <a:off x="3305" y="2297"/>
              <a:ext cx="1571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dirty="0">
                  <a:solidFill>
                    <a:prstClr val="black"/>
                  </a:solidFill>
                </a:rPr>
                <a:t>Tous les exploitants sont tenus</a:t>
              </a:r>
            </a:p>
            <a:p>
              <a:r>
                <a:rPr lang="fr-FR" altLang="fr-FR" dirty="0">
                  <a:solidFill>
                    <a:prstClr val="black"/>
                  </a:solidFill>
                </a:rPr>
                <a:t>de mettre en </a:t>
              </a:r>
              <a:r>
                <a:rPr lang="fr-FR" altLang="fr-FR" dirty="0" smtClean="0">
                  <a:solidFill>
                    <a:prstClr val="black"/>
                  </a:solidFill>
                </a:rPr>
                <a:t>place des </a:t>
              </a:r>
              <a:r>
                <a:rPr lang="fr-FR" altLang="fr-FR" dirty="0">
                  <a:solidFill>
                    <a:prstClr val="black"/>
                  </a:solidFill>
                </a:rPr>
                <a:t>dispositifs </a:t>
              </a:r>
              <a:r>
                <a:rPr lang="fr-FR" altLang="fr-FR" dirty="0" smtClean="0">
                  <a:solidFill>
                    <a:prstClr val="black"/>
                  </a:solidFill>
                </a:rPr>
                <a:t>protecteurs destinés </a:t>
              </a:r>
              <a:r>
                <a:rPr lang="fr-FR" altLang="fr-FR" dirty="0">
                  <a:solidFill>
                    <a:prstClr val="black"/>
                  </a:solidFill>
                </a:rPr>
                <a:t>à éliminer tout danger </a:t>
              </a:r>
              <a:r>
                <a:rPr lang="fr-FR" altLang="fr-FR" dirty="0" smtClean="0">
                  <a:solidFill>
                    <a:prstClr val="black"/>
                  </a:solidFill>
                </a:rPr>
                <a:t>d’entraînement </a:t>
              </a:r>
              <a:r>
                <a:rPr lang="fr-FR" altLang="fr-FR" dirty="0">
                  <a:solidFill>
                    <a:prstClr val="black"/>
                  </a:solidFill>
                </a:rPr>
                <a:t>dans </a:t>
              </a:r>
              <a:r>
                <a:rPr lang="fr-FR" altLang="fr-FR" dirty="0" smtClean="0">
                  <a:solidFill>
                    <a:prstClr val="black"/>
                  </a:solidFill>
                </a:rPr>
                <a:t>les angles rentrants où </a:t>
              </a:r>
              <a:r>
                <a:rPr lang="fr-FR" altLang="fr-FR" dirty="0">
                  <a:solidFill>
                    <a:prstClr val="black"/>
                  </a:solidFill>
                </a:rPr>
                <a:t>il existe un risque </a:t>
              </a:r>
              <a:r>
                <a:rPr lang="fr-FR" altLang="fr-FR" dirty="0" smtClean="0">
                  <a:solidFill>
                    <a:prstClr val="black"/>
                  </a:solidFill>
                </a:rPr>
                <a:t>d’écrasement dû </a:t>
              </a:r>
              <a:r>
                <a:rPr lang="fr-FR" altLang="fr-FR" dirty="0">
                  <a:solidFill>
                    <a:prstClr val="black"/>
                  </a:solidFill>
                </a:rPr>
                <a:t>à un manque de </a:t>
              </a:r>
              <a:r>
                <a:rPr lang="fr-FR" altLang="fr-FR" dirty="0" smtClean="0">
                  <a:solidFill>
                    <a:prstClr val="black"/>
                  </a:solidFill>
                </a:rPr>
                <a:t>liberté de </a:t>
              </a:r>
              <a:r>
                <a:rPr lang="fr-FR" altLang="fr-FR" dirty="0">
                  <a:solidFill>
                    <a:prstClr val="black"/>
                  </a:solidFill>
                </a:rPr>
                <a:t>déplacement </a:t>
              </a:r>
              <a:r>
                <a:rPr lang="fr-FR" altLang="fr-FR" dirty="0" smtClean="0">
                  <a:solidFill>
                    <a:prstClr val="black"/>
                  </a:solidFill>
                </a:rPr>
                <a:t> radial </a:t>
              </a:r>
              <a:r>
                <a:rPr lang="fr-FR" altLang="fr-FR" dirty="0">
                  <a:solidFill>
                    <a:prstClr val="black"/>
                  </a:solidFill>
                </a:rPr>
                <a:t>de la bande</a:t>
              </a:r>
              <a:r>
                <a:rPr lang="fr-FR" altLang="fr-FR" sz="1400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148495" name="Text Box 17"/>
            <p:cNvSpPr txBox="1">
              <a:spLocks noChangeArrowheads="1"/>
            </p:cNvSpPr>
            <p:nvPr/>
          </p:nvSpPr>
          <p:spPr bwMode="auto">
            <a:xfrm>
              <a:off x="3392" y="2161"/>
              <a:ext cx="1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>
                  <a:solidFill>
                    <a:prstClr val="black"/>
                  </a:solidFill>
                </a:rPr>
                <a:t>**********************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7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5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5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6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65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6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6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65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65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6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65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5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nd ray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9" b="10049"/>
          <a:stretch>
            <a:fillRect/>
          </a:stretch>
        </p:blipFill>
        <p:spPr bwMode="auto">
          <a:xfrm>
            <a:off x="1524001" y="836613"/>
            <a:ext cx="91408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530476" y="908051"/>
            <a:ext cx="7197725" cy="5038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7663" y="233363"/>
            <a:ext cx="21226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2800" b="1" dirty="0">
                <a:solidFill>
                  <a:prstClr val="black"/>
                </a:solidFill>
              </a:rPr>
              <a:t>Egalement: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709861" y="1123156"/>
            <a:ext cx="7205319" cy="482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0000"/>
              </a:buClr>
              <a:buSzPct val="45000"/>
            </a:pPr>
            <a:r>
              <a:rPr lang="fr-FR" altLang="fr-FR" sz="2000" dirty="0">
                <a:solidFill>
                  <a:prstClr val="black"/>
                </a:solidFill>
              </a:rPr>
              <a:t>SECURITE ET PREVENTION EN CARRIERES ET SABLIERES (6260):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dirty="0">
              <a:solidFill>
                <a:prstClr val="black"/>
              </a:solidFill>
            </a:endParaRPr>
          </a:p>
          <a:p>
            <a:pPr algn="l">
              <a:buClr>
                <a:srgbClr val="000000"/>
              </a:buClr>
              <a:buSzPct val="45000"/>
            </a:pPr>
            <a:r>
              <a:rPr lang="fr-FR" altLang="fr-FR" sz="2000" b="1" u="sng" dirty="0">
                <a:solidFill>
                  <a:prstClr val="black"/>
                </a:solidFill>
              </a:rPr>
              <a:t>Objectifs: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dirty="0">
              <a:solidFill>
                <a:prstClr val="black"/>
              </a:solidFill>
            </a:endParaRPr>
          </a:p>
          <a:p>
            <a:pPr marL="342900" indent="-342900" algn="l"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fr-FR" altLang="fr-FR" sz="2000" dirty="0">
                <a:solidFill>
                  <a:prstClr val="black"/>
                </a:solidFill>
              </a:rPr>
              <a:t>Identifier les risques en carrières et sablières et les évaluer 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dirty="0">
              <a:solidFill>
                <a:prstClr val="black"/>
              </a:solidFill>
            </a:endParaRPr>
          </a:p>
          <a:p>
            <a:pPr marL="342900" indent="-342900" algn="l"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fr-FR" altLang="fr-FR" sz="2000" dirty="0">
                <a:solidFill>
                  <a:prstClr val="black"/>
                </a:solidFill>
              </a:rPr>
              <a:t>Définir les mesures de prévention efficaces selon les activités, le matériel et l’environnement de travail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dirty="0">
              <a:solidFill>
                <a:prstClr val="black"/>
              </a:solidFill>
            </a:endParaRPr>
          </a:p>
          <a:p>
            <a:pPr marL="342900" indent="-342900" algn="l"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fr-FR" altLang="fr-FR" sz="2000" dirty="0">
                <a:solidFill>
                  <a:prstClr val="black"/>
                </a:solidFill>
              </a:rPr>
              <a:t>Appliquer les principes d’une démarche préventive  </a:t>
            </a:r>
          </a:p>
          <a:p>
            <a:pPr algn="l">
              <a:buClr>
                <a:srgbClr val="000000"/>
              </a:buClr>
              <a:buSzPct val="45000"/>
            </a:pPr>
            <a:endParaRPr lang="fr-FR" altLang="fr-FR" sz="2000" dirty="0">
              <a:solidFill>
                <a:prstClr val="black"/>
              </a:solidFill>
            </a:endParaRPr>
          </a:p>
          <a:p>
            <a:pPr marL="342900" indent="-342900" algn="l"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fr-FR" altLang="fr-FR" sz="2000" dirty="0">
                <a:solidFill>
                  <a:prstClr val="black"/>
                </a:solidFill>
              </a:rPr>
              <a:t>Se référer à la réglementation spécifique (RGIE et Code du travail) et identifier les récentes évolutions </a:t>
            </a:r>
            <a:endParaRPr lang="en-GB" alt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de votre attention !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" b="417"/>
          <a:stretch>
            <a:fillRect/>
          </a:stretch>
        </p:blipFill>
        <p:spPr/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82" y="32658"/>
            <a:ext cx="3567306" cy="15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E233-00F5-456F-B42E-1DC1EC7053E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2929" y="219815"/>
            <a:ext cx="660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856" y="1752249"/>
            <a:ext cx="1109589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De </a:t>
            </a:r>
            <a:r>
              <a:rPr lang="fr-FR" sz="3200" b="1" dirty="0"/>
              <a:t>nouveaux outils pour progresser : </a:t>
            </a:r>
            <a:endParaRPr lang="fr-FR" sz="3200" b="1" dirty="0" smtClean="0"/>
          </a:p>
          <a:p>
            <a:pPr algn="ctr"/>
            <a:r>
              <a:rPr lang="fr-FR" sz="3200" b="1" dirty="0" smtClean="0"/>
              <a:t>boîte </a:t>
            </a:r>
            <a:r>
              <a:rPr lang="fr-FR" sz="3200" b="1" dirty="0"/>
              <a:t>à outils et passeport sécurité, </a:t>
            </a:r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r>
              <a:rPr lang="fr-FR" sz="3200" i="1" dirty="0"/>
              <a:t>par M. Mathieu HIBLOT, Secrétaire Général </a:t>
            </a:r>
            <a:r>
              <a:rPr lang="fr-FR" sz="3200" i="1" dirty="0" smtClean="0"/>
              <a:t>UNPG</a:t>
            </a:r>
          </a:p>
          <a:p>
            <a:pPr algn="ctr"/>
            <a:endParaRPr lang="fr-FR" sz="3200" i="1" dirty="0" smtClean="0"/>
          </a:p>
          <a:p>
            <a:pPr algn="ctr"/>
            <a:r>
              <a:rPr lang="fr-FR" sz="3200" i="1" dirty="0" smtClean="0"/>
              <a:t>A découvrir sous </a:t>
            </a:r>
            <a:r>
              <a:rPr lang="fr-FR" sz="3200" i="1" dirty="0"/>
              <a:t>: </a:t>
            </a:r>
            <a:endParaRPr lang="fr-FR" sz="3200" i="1" dirty="0" smtClean="0"/>
          </a:p>
          <a:p>
            <a:pPr algn="ctr"/>
            <a:r>
              <a:rPr lang="fr-FR" sz="3200" i="1" dirty="0" smtClean="0">
                <a:hlinkClick r:id="rId3"/>
              </a:rPr>
              <a:t>http://</a:t>
            </a:r>
            <a:r>
              <a:rPr lang="fr-FR" sz="3200" i="1" dirty="0">
                <a:hlinkClick r:id="rId3"/>
              </a:rPr>
              <a:t>plateforme-unpg.fr</a:t>
            </a:r>
            <a:r>
              <a:rPr lang="fr-FR" sz="3200" i="1" dirty="0" smtClean="0">
                <a:hlinkClick r:id="rId3"/>
              </a:rPr>
              <a:t>/</a:t>
            </a:r>
            <a:endParaRPr lang="fr-FR" sz="3200" i="1" dirty="0" smtClean="0"/>
          </a:p>
          <a:p>
            <a:pPr algn="ctr"/>
            <a:endParaRPr lang="fr-FR" sz="3200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710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E233-00F5-456F-B42E-1DC1EC7053E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2929" y="219815"/>
            <a:ext cx="660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20" y="0"/>
            <a:ext cx="9764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5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E233-00F5-456F-B42E-1DC1EC7053E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2929" y="219815"/>
            <a:ext cx="660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822" y="1146321"/>
            <a:ext cx="1109589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2800" b="1" dirty="0"/>
              <a:t>Activités de l’Inspection du travail en 2017 et perspectives</a:t>
            </a:r>
            <a:r>
              <a:rPr lang="fr-FR" sz="2800" dirty="0" smtClean="0"/>
              <a:t>,</a:t>
            </a:r>
          </a:p>
          <a:p>
            <a:pPr algn="ctr"/>
            <a:r>
              <a:rPr lang="fr-FR" sz="2800" dirty="0" smtClean="0"/>
              <a:t> </a:t>
            </a:r>
            <a:endParaRPr lang="fr-FR" sz="2800" dirty="0"/>
          </a:p>
          <a:p>
            <a:pPr algn="ctr"/>
            <a:r>
              <a:rPr lang="fr-FR" sz="2800" dirty="0"/>
              <a:t>Mme Ophélie JAMAIN, </a:t>
            </a:r>
            <a:r>
              <a:rPr lang="fr-FR" sz="2800" i="1" dirty="0"/>
              <a:t>DREAL Grand-Est  </a:t>
            </a:r>
          </a:p>
          <a:p>
            <a:pPr algn="ctr"/>
            <a:endParaRPr lang="fr-FR" sz="2800" i="1" dirty="0" smtClean="0"/>
          </a:p>
          <a:p>
            <a:pPr algn="ctr"/>
            <a:endParaRPr lang="fr-FR" sz="2800" i="1" dirty="0"/>
          </a:p>
          <a:p>
            <a:pPr algn="ctr"/>
            <a:endParaRPr lang="fr-FR" sz="2800" i="1" dirty="0" smtClean="0"/>
          </a:p>
          <a:p>
            <a:pPr algn="ctr"/>
            <a:r>
              <a:rPr lang="fr-FR" altLang="fr-FR" sz="2800" b="1" dirty="0"/>
              <a:t>Action nationale 2018 : surveillance des poussières dans l’environnement</a:t>
            </a:r>
            <a:endParaRPr lang="fr-FR" sz="2800" b="1" dirty="0"/>
          </a:p>
          <a:p>
            <a:pPr algn="ctr"/>
            <a:endParaRPr lang="fr-FR" sz="2800" i="1" dirty="0" smtClean="0"/>
          </a:p>
          <a:p>
            <a:pPr algn="ctr"/>
            <a:r>
              <a:rPr lang="fr-FR" sz="2800" dirty="0"/>
              <a:t>Mme </a:t>
            </a:r>
            <a:r>
              <a:rPr lang="fr-FR" sz="2800" dirty="0" smtClean="0"/>
              <a:t>Hélène FONTAINE, </a:t>
            </a:r>
            <a:r>
              <a:rPr lang="fr-FR" sz="2800" i="1" dirty="0"/>
              <a:t>DREAL Grand-Est  </a:t>
            </a:r>
          </a:p>
          <a:p>
            <a:pPr algn="ctr"/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956020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r="2170"/>
          <a:stretch>
            <a:fillRect/>
          </a:stretch>
        </p:blipFill>
        <p:spPr bwMode="auto">
          <a:xfrm>
            <a:off x="1523521" y="3266264"/>
            <a:ext cx="3429000" cy="29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446" r="21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41397" y="3056647"/>
            <a:ext cx="4952680" cy="197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539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07571" fontAlgn="base" hangingPunct="0">
              <a:lnSpc>
                <a:spcPct val="89000"/>
              </a:lnSpc>
              <a:spcBef>
                <a:spcPts val="771"/>
              </a:spcBef>
              <a:spcAft>
                <a:spcPct val="0"/>
              </a:spcAft>
              <a:buSzPct val="100000"/>
            </a:pPr>
            <a:r>
              <a:rPr lang="fr-FR" altLang="fr-FR" sz="3266" i="1" dirty="0">
                <a:latin typeface="Arial Narrow" panose="020B0606020202030204" pitchFamily="34" charset="0"/>
              </a:rPr>
              <a:t>Bilan 2017 et action 2018 au titre de la Santé et de la Sécurité au Travail dans les carrières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51262" y="489652"/>
            <a:ext cx="5026128" cy="1143480"/>
          </a:xfrm>
          <a:ln/>
        </p:spPr>
        <p:txBody>
          <a:bodyPr anchor="t"/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fr-FR" altLang="fr-FR" sz="3266">
                <a:solidFill>
                  <a:srgbClr val="000000"/>
                </a:solidFill>
                <a:latin typeface="Arial Narrow" panose="020B0606020202030204" pitchFamily="34" charset="0"/>
                <a:cs typeface="Lucida Sans Unicode" panose="020B0602030504020204" pitchFamily="34" charset="0"/>
              </a:rPr>
              <a:t>Rencontre régionale UNICEM du 09/02/2018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E233-00F5-456F-B42E-1DC1EC7053E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2929" y="219815"/>
            <a:ext cx="660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822" y="1146321"/>
            <a:ext cx="1109589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Ouverture par M. Rémy MORONI, </a:t>
            </a:r>
          </a:p>
          <a:p>
            <a:pPr algn="ctr"/>
            <a:r>
              <a:rPr lang="fr-FR" i="1" dirty="0"/>
              <a:t>Président de l’Unicem Champagne-Ardenne</a:t>
            </a:r>
          </a:p>
          <a:p>
            <a:pPr algn="just"/>
            <a:endParaRPr lang="fr-F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FR" b="1" dirty="0"/>
              <a:t>Accidentologie : un constat difficile à faire</a:t>
            </a:r>
            <a:r>
              <a:rPr lang="fr-FR" dirty="0"/>
              <a:t>,</a:t>
            </a:r>
          </a:p>
          <a:p>
            <a:pPr algn="ctr"/>
            <a:r>
              <a:rPr lang="fr-FR" dirty="0"/>
              <a:t> </a:t>
            </a:r>
            <a:r>
              <a:rPr lang="fr-FR" i="1" dirty="0"/>
              <a:t>M. Cédric TURIN, Délégué PREVENCEM</a:t>
            </a:r>
          </a:p>
          <a:p>
            <a:pPr algn="just"/>
            <a:endParaRPr lang="fr-FR" i="1" dirty="0"/>
          </a:p>
          <a:p>
            <a:pPr algn="ctr"/>
            <a:r>
              <a:rPr lang="fr-FR" b="1" dirty="0"/>
              <a:t>Convoyeurs à bandes : interventions et formations</a:t>
            </a:r>
            <a:r>
              <a:rPr lang="fr-FR" i="1" dirty="0"/>
              <a:t>, </a:t>
            </a:r>
          </a:p>
          <a:p>
            <a:pPr algn="ctr"/>
            <a:r>
              <a:rPr lang="fr-FR" i="1" dirty="0"/>
              <a:t>M. Cédric TURIN, Délégué PREVENCEM</a:t>
            </a:r>
            <a:r>
              <a:rPr lang="fr-FR" b="1" dirty="0"/>
              <a:t> </a:t>
            </a:r>
            <a:r>
              <a:rPr lang="fr-FR" i="1" dirty="0"/>
              <a:t>et</a:t>
            </a:r>
            <a:r>
              <a:rPr lang="fr-FR" b="1" dirty="0"/>
              <a:t> </a:t>
            </a:r>
            <a:r>
              <a:rPr lang="fr-FR" i="1" dirty="0"/>
              <a:t>Mme Julie BRAMON</a:t>
            </a:r>
            <a:r>
              <a:rPr lang="fr-FR" dirty="0"/>
              <a:t>, </a:t>
            </a:r>
            <a:r>
              <a:rPr lang="fr-FR" i="1" dirty="0"/>
              <a:t>Délégué régional CEFICEM</a:t>
            </a:r>
            <a:r>
              <a:rPr lang="fr-FR" dirty="0"/>
              <a:t> 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De nouveaux outils pour progresser : boîte à outils et passeport sécurité, </a:t>
            </a:r>
          </a:p>
          <a:p>
            <a:pPr algn="ctr"/>
            <a:r>
              <a:rPr lang="fr-FR" i="1" dirty="0"/>
              <a:t>par M. Mathieu HIBLOT, Secrétaire Général UNPG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/>
              <a:t>Activités de l’Inspection du travail en 2017 et perspectives</a:t>
            </a:r>
            <a:r>
              <a:rPr lang="fr-FR" dirty="0"/>
              <a:t>, </a:t>
            </a:r>
          </a:p>
          <a:p>
            <a:pPr algn="ctr"/>
            <a:r>
              <a:rPr lang="fr-FR" dirty="0"/>
              <a:t>Mme Ophélie JAMAIN, </a:t>
            </a:r>
            <a:r>
              <a:rPr lang="fr-FR" i="1" dirty="0"/>
              <a:t>DREAL Grand-Est  </a:t>
            </a:r>
          </a:p>
          <a:p>
            <a:pPr algn="ctr"/>
            <a:endParaRPr lang="fr-FR" i="1" dirty="0"/>
          </a:p>
          <a:p>
            <a:pPr algn="ctr"/>
            <a:r>
              <a:rPr lang="fr-FR" b="1" dirty="0"/>
              <a:t>Prévention des risques professionnels, </a:t>
            </a:r>
          </a:p>
          <a:p>
            <a:pPr algn="ctr"/>
            <a:r>
              <a:rPr lang="fr-FR" i="1" dirty="0"/>
              <a:t>M. Marc BURY, Ingénieur-conseil, CARSAT Nord-Est</a:t>
            </a:r>
          </a:p>
          <a:p>
            <a:pPr algn="ctr"/>
            <a:endParaRPr lang="fr-FR" i="1" dirty="0"/>
          </a:p>
          <a:p>
            <a:pPr algn="ctr"/>
            <a:r>
              <a:rPr lang="fr-FR" b="1" dirty="0"/>
              <a:t>Conclusion par Mme Aurélie VIGNOT</a:t>
            </a:r>
            <a:r>
              <a:rPr lang="fr-FR" dirty="0"/>
              <a:t>, </a:t>
            </a:r>
          </a:p>
          <a:p>
            <a:pPr algn="ctr"/>
            <a:r>
              <a:rPr lang="fr-FR" i="1" dirty="0"/>
              <a:t>Cheffe du Pôle Ressources, Service Prévention des Risques Anthropiques, DREAL Grand-Est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2212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B4D1967-A197-44BD-9225-E8D4CBD35289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Sommaire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99762" y="1480476"/>
            <a:ext cx="7477265" cy="32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6074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71" fontAlgn="base" hangingPunct="0">
              <a:lnSpc>
                <a:spcPct val="81000"/>
              </a:lnSpc>
              <a:spcBef>
                <a:spcPts val="5148"/>
              </a:spcBef>
              <a:spcAft>
                <a:spcPts val="1010"/>
              </a:spcAft>
              <a:buSzPct val="100000"/>
            </a:pPr>
            <a:r>
              <a:rPr lang="en-GB" altLang="fr-FR" sz="2540">
                <a:cs typeface="Arial" panose="020B0604020202020204" pitchFamily="34" charset="0"/>
              </a:rPr>
              <a:t> </a:t>
            </a:r>
          </a:p>
          <a:p>
            <a:pPr defTabSz="407571" fontAlgn="base" hangingPunct="0">
              <a:lnSpc>
                <a:spcPct val="81000"/>
              </a:lnSpc>
              <a:spcBef>
                <a:spcPct val="0"/>
              </a:spcBef>
              <a:spcAft>
                <a:spcPts val="1010"/>
              </a:spcAft>
              <a:buSzPct val="100000"/>
            </a:pPr>
            <a:r>
              <a:rPr lang="fr-FR" altLang="fr-FR" sz="254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8260" y="816567"/>
            <a:ext cx="7056741" cy="326914"/>
          </a:xfrm>
          <a:ln/>
        </p:spPr>
        <p:txBody>
          <a:bodyPr vert="horz" wrap="square" lIns="0" tIns="16003" rIns="0" bIns="0" numCol="1" anchor="t" anchorCtr="0" compatLnSpc="1">
            <a:prstTxWarp prst="textNoShape">
              <a:avLst/>
            </a:prstTxWarp>
          </a:bodyPr>
          <a:lstStyle/>
          <a:p>
            <a:pPr marL="391729" indent="-292357">
              <a:spcAft>
                <a:spcPts val="1293"/>
              </a:spcAft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fr-FR" altLang="fr-FR"/>
              <a:t>_________________________________________________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52780" y="1827553"/>
            <a:ext cx="6901205" cy="531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10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2903" b="1">
                <a:solidFill>
                  <a:srgbClr val="FF3366"/>
                </a:solidFill>
                <a:latin typeface="Arial Narrow" panose="020B0606020202030204" pitchFamily="34" charset="0"/>
              </a:rPr>
              <a:t>1 – Organisation de l'inspection du travail en DREAL</a:t>
            </a: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2903" b="1">
                <a:latin typeface="Arial Narrow" panose="020B0606020202030204" pitchFamily="34" charset="0"/>
              </a:rPr>
              <a:t>2 – Bilan 2017 </a:t>
            </a: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2903" b="1">
                <a:latin typeface="Arial Narrow" panose="020B0606020202030204" pitchFamily="34" charset="0"/>
              </a:rPr>
              <a:t>3 – Action nationale 2018</a:t>
            </a: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540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540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54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EC683B-1567-4D94-AAD9-5C03C8D3310E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68079" y="1"/>
            <a:ext cx="7815700" cy="1144921"/>
          </a:xfrm>
          <a:ln/>
        </p:spPr>
        <p:txBody>
          <a:bodyPr vert="horz" wrap="square" lIns="0" tIns="2547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</a:tabLst>
            </a:pPr>
            <a:r>
              <a:rPr lang="fr-FR" altLang="fr-FR" sz="2903" i="1">
                <a:solidFill>
                  <a:srgbClr val="000000"/>
                </a:solidFill>
              </a:rPr>
              <a:t>1 . La DREAL en 2018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68890" y="1059952"/>
            <a:ext cx="7203636" cy="30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69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2177"/>
              <a:t>Les inspecteurs du travail qui suivent l'activité carrière 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67000" y="3250422"/>
            <a:ext cx="1441" cy="52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3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1814" b="1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1814" b="1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134738" y="1767067"/>
            <a:ext cx="5613652" cy="3459243"/>
          </a:xfrm>
          <a:prstGeom prst="roundRect">
            <a:avLst>
              <a:gd name="adj" fmla="val 46"/>
            </a:avLst>
          </a:prstGeom>
          <a:solidFill>
            <a:srgbClr val="FFFF00"/>
          </a:solidFill>
          <a:ln w="3600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003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814" b="1" dirty="0"/>
              <a:t>Unités Départementales :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1814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14" b="1" dirty="0"/>
              <a:t> UD 08</a:t>
            </a:r>
            <a:r>
              <a:rPr lang="fr-FR" altLang="fr-FR" sz="1814" dirty="0"/>
              <a:t> : Angélique SLANINKA (départ en 2018)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14" dirty="0"/>
              <a:t>	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814" b="1" dirty="0"/>
              <a:t> UD 10</a:t>
            </a:r>
            <a:r>
              <a:rPr lang="fr-FR" altLang="fr-FR" sz="1814" dirty="0"/>
              <a:t> : Fabrice CHOPIN 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1814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814" b="1" dirty="0"/>
              <a:t> UD 51</a:t>
            </a:r>
            <a:r>
              <a:rPr lang="fr-FR" altLang="fr-FR" sz="1814" dirty="0"/>
              <a:t> : Jean-Stéphane SALAZAR-CARBALLO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814" dirty="0"/>
              <a:t>             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814" b="1" dirty="0"/>
              <a:t> UD 52</a:t>
            </a:r>
            <a:r>
              <a:rPr lang="fr-FR" altLang="fr-FR" sz="1814" dirty="0"/>
              <a:t> : Catherine HIERNIAUX </a:t>
            </a:r>
            <a:endParaRPr lang="fr-FR" altLang="fr-FR" sz="1814" dirty="0" smtClean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814" dirty="0" smtClean="0"/>
              <a:t>(</a:t>
            </a:r>
            <a:r>
              <a:rPr lang="fr-FR" altLang="fr-FR" sz="1814" dirty="0"/>
              <a:t>départ à la retraite en cours </a:t>
            </a:r>
            <a:r>
              <a:rPr lang="fr-FR" altLang="fr-FR" sz="1814" dirty="0" smtClean="0"/>
              <a:t>d’année)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1814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814" dirty="0" smtClean="0"/>
              <a:t>Sarah </a:t>
            </a:r>
            <a:r>
              <a:rPr lang="fr-FR" altLang="fr-FR" sz="1814" dirty="0"/>
              <a:t>FAIRISE (en cours d’habilitation)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7871706" y="1795870"/>
            <a:ext cx="3607869" cy="3429000"/>
          </a:xfrm>
          <a:prstGeom prst="ellipse">
            <a:avLst/>
          </a:prstGeom>
          <a:solidFill>
            <a:srgbClr val="FFFF00"/>
          </a:solidFill>
          <a:ln w="3600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370" rIns="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633" b="1" dirty="0"/>
              <a:t>Niveau régional </a:t>
            </a:r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633" b="1" dirty="0"/>
              <a:t>(Pôle Ressources</a:t>
            </a:r>
            <a:r>
              <a:rPr lang="fr-FR" altLang="fr-FR" sz="1633" b="1" dirty="0" smtClean="0"/>
              <a:t>) :</a:t>
            </a:r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1633" b="1" dirty="0"/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633" dirty="0"/>
              <a:t>Ophélie JAMAIN </a:t>
            </a:r>
            <a:endParaRPr lang="fr-FR" altLang="fr-FR" sz="1633" dirty="0" smtClean="0"/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633" dirty="0" smtClean="0"/>
              <a:t>(</a:t>
            </a:r>
            <a:r>
              <a:rPr lang="fr-FR" altLang="fr-FR" sz="1633" dirty="0"/>
              <a:t>référente régionale IT</a:t>
            </a:r>
            <a:r>
              <a:rPr lang="fr-FR" altLang="fr-FR" sz="1633" dirty="0" smtClean="0"/>
              <a:t>)</a:t>
            </a:r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1633" dirty="0"/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633" dirty="0"/>
              <a:t>Hélène FONTAINE</a:t>
            </a:r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1633" dirty="0"/>
              <a:t>(référente régionale ICPE)</a:t>
            </a:r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1633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2823" y="705675"/>
            <a:ext cx="7056741" cy="355718"/>
          </a:xfrm>
          <a:ln/>
        </p:spPr>
        <p:txBody>
          <a:bodyPr vert="horz" wrap="square" lIns="0" tIns="16003" rIns="0" bIns="0" numCol="1" anchor="t" anchorCtr="0" compatLnSpc="1">
            <a:prstTxWarp prst="textNoShape">
              <a:avLst/>
            </a:prstTxWarp>
          </a:bodyPr>
          <a:lstStyle/>
          <a:p>
            <a:pPr marL="391729" indent="-292357">
              <a:spcAft>
                <a:spcPts val="1293"/>
              </a:spcAft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fr-FR" altLang="fr-FR"/>
              <a:t>_________________________________________________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748389" y="3266264"/>
            <a:ext cx="979303" cy="653829"/>
          </a:xfrm>
          <a:prstGeom prst="leftRightArrow">
            <a:avLst>
              <a:gd name="adj1" fmla="val 50000"/>
              <a:gd name="adj2" fmla="val 2981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sz="1633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A9DB187-5502-4291-9E24-5DD2665993FC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Sommaire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99762" y="1480476"/>
            <a:ext cx="7477265" cy="32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6074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71" fontAlgn="base" hangingPunct="0">
              <a:lnSpc>
                <a:spcPct val="81000"/>
              </a:lnSpc>
              <a:spcBef>
                <a:spcPts val="5148"/>
              </a:spcBef>
              <a:spcAft>
                <a:spcPts val="1010"/>
              </a:spcAft>
              <a:buSzPct val="100000"/>
            </a:pPr>
            <a:r>
              <a:rPr lang="en-GB" altLang="fr-FR" sz="2540">
                <a:cs typeface="Arial" panose="020B0604020202020204" pitchFamily="34" charset="0"/>
              </a:rPr>
              <a:t> </a:t>
            </a:r>
          </a:p>
          <a:p>
            <a:pPr defTabSz="407571" fontAlgn="base" hangingPunct="0">
              <a:lnSpc>
                <a:spcPct val="81000"/>
              </a:lnSpc>
              <a:spcBef>
                <a:spcPct val="0"/>
              </a:spcBef>
              <a:spcAft>
                <a:spcPts val="1010"/>
              </a:spcAft>
              <a:buSzPct val="100000"/>
            </a:pPr>
            <a:r>
              <a:rPr lang="fr-FR" altLang="fr-FR" sz="254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8260" y="816567"/>
            <a:ext cx="7056741" cy="326914"/>
          </a:xfrm>
          <a:ln/>
        </p:spPr>
        <p:txBody>
          <a:bodyPr vert="horz" wrap="square" lIns="0" tIns="16003" rIns="0" bIns="0" numCol="1" anchor="t" anchorCtr="0" compatLnSpc="1">
            <a:prstTxWarp prst="textNoShape">
              <a:avLst/>
            </a:prstTxWarp>
          </a:bodyPr>
          <a:lstStyle/>
          <a:p>
            <a:pPr marL="391729" indent="-292357">
              <a:spcAft>
                <a:spcPts val="1293"/>
              </a:spcAft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fr-FR" altLang="fr-FR"/>
              <a:t>_________________________________________________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52780" y="1827553"/>
            <a:ext cx="6901205" cy="531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10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2903" b="1">
                <a:latin typeface="Arial Narrow" panose="020B0606020202030204" pitchFamily="34" charset="0"/>
              </a:rPr>
              <a:t>1 – Organisation de l'inspection du travail en DREAL</a:t>
            </a: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2903" b="1">
                <a:solidFill>
                  <a:srgbClr val="FF0066"/>
                </a:solidFill>
                <a:latin typeface="Arial Narrow" panose="020B0606020202030204" pitchFamily="34" charset="0"/>
              </a:rPr>
              <a:t>2 – Bilan 2017</a:t>
            </a:r>
            <a:r>
              <a:rPr lang="fr-FR" altLang="fr-FR" sz="2903" b="1">
                <a:latin typeface="Arial Narrow" panose="020B0606020202030204" pitchFamily="34" charset="0"/>
              </a:rPr>
              <a:t> </a:t>
            </a: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2903" b="1">
                <a:latin typeface="Arial Narrow" panose="020B0606020202030204" pitchFamily="34" charset="0"/>
              </a:rPr>
              <a:t>3 – Action nationale 2018</a:t>
            </a: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540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540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54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280A43B-F78F-4574-9A51-15977AC1F8CB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177350" y="154097"/>
            <a:ext cx="7815701" cy="1487676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2 – Bilan 2017</a:t>
            </a:r>
            <a:r>
              <a:rPr lang="fr-FR" altLang="fr-FR" sz="3266" i="1"/>
              <a:t/>
            </a:r>
            <a:br>
              <a:rPr lang="fr-FR" altLang="fr-FR" sz="3266" i="1"/>
            </a:br>
            <a:r>
              <a:rPr lang="fr-FR" altLang="fr-FR" sz="3266" i="1"/>
              <a:t/>
            </a:r>
            <a:br>
              <a:rPr lang="fr-FR" altLang="fr-FR" sz="3266" i="1"/>
            </a:br>
            <a:endParaRPr lang="fr-FR" altLang="fr-FR" sz="3266" i="1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2823" y="816567"/>
            <a:ext cx="7056741" cy="355717"/>
          </a:xfrm>
          <a:ln/>
        </p:spPr>
        <p:txBody>
          <a:bodyPr vert="horz" wrap="square" lIns="0" tIns="16003" rIns="0" bIns="0" numCol="1" anchor="t" anchorCtr="0" compatLnSpc="1">
            <a:prstTxWarp prst="textNoShape">
              <a:avLst/>
            </a:prstTxWarp>
          </a:bodyPr>
          <a:lstStyle/>
          <a:p>
            <a:pPr marL="391729" indent="-292357">
              <a:spcAft>
                <a:spcPts val="1293"/>
              </a:spcAft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fr-FR" altLang="fr-FR"/>
              <a:t>_________________________________________________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664120" y="1736823"/>
            <a:ext cx="7023618" cy="33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901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r>
              <a:rPr lang="fr-FR" altLang="fr-FR" sz="2359" b="1">
                <a:solidFill>
                  <a:srgbClr val="FF0066"/>
                </a:solidFill>
              </a:rPr>
              <a:t>2.1 – Travaux de refonte du RGIE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r>
              <a:rPr lang="fr-FR" altLang="fr-FR" sz="2359" b="1"/>
              <a:t>2.2 – Les visites d'inspection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r>
              <a:rPr lang="fr-FR" altLang="fr-FR" sz="2359" b="1"/>
              <a:t>2.3 – Action nationale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359" b="1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359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7BD2192-5CB1-47A3-8F25-5414B0352BF7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177350" y="1"/>
            <a:ext cx="7815701" cy="816566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2 – Bilan 2017</a:t>
            </a:r>
            <a:r>
              <a:rPr lang="fr-FR" altLang="fr-FR" sz="3266" i="1"/>
              <a:t/>
            </a:r>
            <a:br>
              <a:rPr lang="fr-FR" altLang="fr-FR" sz="3266" i="1"/>
            </a:br>
            <a:r>
              <a:rPr lang="fr-FR" altLang="fr-FR" sz="1814" i="1">
                <a:solidFill>
                  <a:srgbClr val="000000"/>
                </a:solidFill>
              </a:rPr>
              <a:t>2.1 – Travaux de refonte du RGIE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051130" y="5285131"/>
            <a:ext cx="9075905" cy="836304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0823" rIns="81646" bIns="40823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633" dirty="0">
                <a:solidFill>
                  <a:srgbClr val="CC0000"/>
                </a:solidFill>
              </a:rPr>
              <a:t>N’a pas implicitement abrogé RGIE </a:t>
            </a:r>
          </a:p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633" dirty="0"/>
              <a:t>Projet : « Abroger » le RGIE </a:t>
            </a:r>
            <a:r>
              <a:rPr lang="fr-FR" altLang="fr-FR" sz="1633" dirty="0">
                <a:latin typeface="Wingdings" panose="05000000000000000000" pitchFamily="2" charset="2"/>
              </a:rPr>
              <a:t></a:t>
            </a:r>
            <a:r>
              <a:rPr lang="fr-FR" altLang="fr-FR" sz="1633" dirty="0"/>
              <a:t> par décret en Conseil d’État</a:t>
            </a:r>
          </a:p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633" dirty="0"/>
              <a:t>Des dispositions peuvent compléter et adapter le CT sous forme de décret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051130" y="1024323"/>
            <a:ext cx="9858104" cy="409851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996" b="1" u="sng" dirty="0">
                <a:solidFill>
                  <a:srgbClr val="CC0000"/>
                </a:solidFill>
              </a:rPr>
              <a:t>CONTEXTE</a:t>
            </a:r>
          </a:p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814" b="1" dirty="0"/>
              <a:t>Modification du Code du travail</a:t>
            </a:r>
          </a:p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dirty="0">
                <a:solidFill>
                  <a:srgbClr val="CC0000"/>
                </a:solidFill>
              </a:rPr>
              <a:t>Jusqu’en mai 2009</a:t>
            </a:r>
            <a:r>
              <a:rPr lang="fr-FR" altLang="fr-FR" dirty="0"/>
              <a:t> </a:t>
            </a:r>
            <a:r>
              <a:rPr lang="fr-FR" altLang="fr-FR" dirty="0">
                <a:latin typeface="Wingdings" panose="05000000000000000000" pitchFamily="2" charset="2"/>
              </a:rPr>
              <a:t></a:t>
            </a:r>
            <a:r>
              <a:rPr lang="fr-FR" altLang="fr-FR" dirty="0"/>
              <a:t> Ancienne rédaction de l’art. L.4111-4 du code du travail: Mines et carrières exclues du champ d’application de la 4ème partie du code du travail « Santé et la Sécurité au Travail » </a:t>
            </a:r>
            <a:r>
              <a:rPr lang="fr-FR" altLang="fr-FR" dirty="0" smtClean="0">
                <a:solidFill>
                  <a:srgbClr val="CC0000"/>
                </a:solidFill>
                <a:latin typeface="Wingdings" panose="05000000000000000000" pitchFamily="2" charset="2"/>
              </a:rPr>
              <a:t></a:t>
            </a:r>
            <a:r>
              <a:rPr lang="fr-FR" altLang="fr-FR" dirty="0" smtClean="0">
                <a:solidFill>
                  <a:srgbClr val="CC0000"/>
                </a:solidFill>
              </a:rPr>
              <a:t> </a:t>
            </a:r>
            <a:r>
              <a:rPr lang="fr-FR" altLang="fr-FR" dirty="0">
                <a:solidFill>
                  <a:srgbClr val="CC0000"/>
                </a:solidFill>
              </a:rPr>
              <a:t>Application du Règlement Général des Industries Extractives (RGIE, RGMC, RGMA, </a:t>
            </a:r>
            <a:r>
              <a:rPr lang="fr-FR" altLang="fr-FR" dirty="0" err="1">
                <a:solidFill>
                  <a:srgbClr val="CC0000"/>
                </a:solidFill>
              </a:rPr>
              <a:t>RGCa</a:t>
            </a:r>
            <a:r>
              <a:rPr lang="fr-FR" altLang="fr-FR" dirty="0">
                <a:solidFill>
                  <a:srgbClr val="CC0000"/>
                </a:solidFill>
              </a:rPr>
              <a:t>)</a:t>
            </a:r>
          </a:p>
          <a:p>
            <a:pPr defTabSz="40757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dirty="0">
                <a:solidFill>
                  <a:srgbClr val="CC0000"/>
                </a:solidFill>
              </a:rPr>
              <a:t>Art 33 - Loi n°2009-526 du 12 mai 2009</a:t>
            </a:r>
            <a:r>
              <a:rPr lang="fr-FR" altLang="fr-FR" dirty="0"/>
              <a:t> </a:t>
            </a:r>
            <a:r>
              <a:rPr lang="fr-FR" altLang="fr-FR" dirty="0">
                <a:latin typeface="Wingdings" panose="05000000000000000000" pitchFamily="2" charset="2"/>
              </a:rPr>
              <a:t></a:t>
            </a:r>
            <a:r>
              <a:rPr lang="fr-FR" altLang="fr-FR" dirty="0"/>
              <a:t> Nouvelle rédaction de l’art. L.4111-4 du </a:t>
            </a:r>
            <a:r>
              <a:rPr lang="fr-FR" altLang="fr-FR" dirty="0" smtClean="0"/>
              <a:t>CT : </a:t>
            </a:r>
            <a:r>
              <a:rPr lang="fr-FR" altLang="fr-FR" dirty="0"/>
              <a:t>plus d’exclusion </a:t>
            </a:r>
          </a:p>
          <a:p>
            <a:pPr marL="285750" indent="-285750" defTabSz="40757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à"/>
            </a:pPr>
            <a:r>
              <a:rPr lang="fr-FR" altLang="fr-FR" dirty="0" smtClean="0">
                <a:solidFill>
                  <a:srgbClr val="CC0000"/>
                </a:solidFill>
              </a:rPr>
              <a:t>Application </a:t>
            </a:r>
            <a:r>
              <a:rPr lang="fr-FR" altLang="fr-FR" dirty="0">
                <a:solidFill>
                  <a:srgbClr val="CC0000"/>
                </a:solidFill>
              </a:rPr>
              <a:t>de la 4ème partie « Santé et Sécurité au travail » </a:t>
            </a:r>
            <a:r>
              <a:rPr lang="fr-FR" altLang="fr-FR" dirty="0"/>
              <a:t>du CT aux mines et carrières</a:t>
            </a:r>
            <a:r>
              <a:rPr lang="fr-FR" altLang="fr-FR" dirty="0" smtClean="0"/>
              <a:t>.</a:t>
            </a:r>
          </a:p>
          <a:p>
            <a:pPr defTabSz="40757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dirty="0" smtClean="0"/>
          </a:p>
          <a:p>
            <a:pPr defTabSz="407571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600" i="1" dirty="0" smtClean="0"/>
              <a:t>Art</a:t>
            </a:r>
            <a:r>
              <a:rPr lang="fr-FR" altLang="fr-FR" sz="1600" i="1" dirty="0"/>
              <a:t>. L. 4111-4. – « Les dispositions de la présente partie peuvent être </a:t>
            </a:r>
            <a:r>
              <a:rPr lang="fr-FR" altLang="fr-FR" sz="1600" i="1" dirty="0">
                <a:solidFill>
                  <a:srgbClr val="CC0000"/>
                </a:solidFill>
              </a:rPr>
              <a:t>complétées ou adaptées par décret pour tenir compte des spécificités</a:t>
            </a:r>
            <a:r>
              <a:rPr lang="fr-FR" altLang="fr-FR" sz="1600" i="1" dirty="0"/>
              <a:t> des entreprises et établissements </a:t>
            </a:r>
            <a:r>
              <a:rPr lang="fr-FR" altLang="fr-FR" sz="1600" i="1" dirty="0">
                <a:solidFill>
                  <a:srgbClr val="CC0000"/>
                </a:solidFill>
              </a:rPr>
              <a:t>relevant des mines, des carrières</a:t>
            </a:r>
            <a:r>
              <a:rPr lang="fr-FR" altLang="fr-FR" sz="1600" i="1" dirty="0"/>
              <a:t> et de leurs dépendances.»</a:t>
            </a:r>
            <a:r>
              <a:rPr lang="fr-FR" altLang="fr-FR" sz="2000" i="1" dirty="0"/>
              <a:t> </a:t>
            </a:r>
          </a:p>
          <a:p>
            <a:pPr defTabSz="407571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1633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1DAF6D2-5FAE-4A33-A8FD-99BDF3D2C5FD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865930" y="1116414"/>
            <a:ext cx="2981113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996" b="1" u="sng" dirty="0">
                <a:solidFill>
                  <a:srgbClr val="CC0000"/>
                </a:solidFill>
              </a:rPr>
              <a:t>TRAVAUX FINALISES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1689" y="162738"/>
            <a:ext cx="7815701" cy="816565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2 – Bilan 2017</a:t>
            </a:r>
            <a:r>
              <a:rPr lang="fr-FR" altLang="fr-FR" sz="3266" i="1"/>
              <a:t/>
            </a:r>
            <a:br>
              <a:rPr lang="fr-FR" altLang="fr-FR" sz="3266" i="1"/>
            </a:br>
            <a:r>
              <a:rPr lang="fr-FR" altLang="fr-FR" sz="1814" i="1">
                <a:solidFill>
                  <a:srgbClr val="000000"/>
                </a:solidFill>
              </a:rPr>
              <a:t>2.1 – Travaux de refonte du RGIE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13903"/>
              </p:ext>
            </p:extLst>
          </p:nvPr>
        </p:nvGraphicFramePr>
        <p:xfrm>
          <a:off x="1519208" y="1751371"/>
          <a:ext cx="9944152" cy="4638414"/>
        </p:xfrm>
        <a:graphic>
          <a:graphicData uri="http://schemas.openxmlformats.org/drawingml/2006/table">
            <a:tbl>
              <a:tblPr/>
              <a:tblGrid>
                <a:gridCol w="2100143"/>
                <a:gridCol w="7844009"/>
              </a:tblGrid>
              <a:tr h="377238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Titres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Textes pris en complément du </a:t>
                      </a:r>
                      <a:r>
                        <a:rPr kumimoji="0" lang="fr-FR" altLang="fr-FR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CdT</a:t>
                      </a:r>
                      <a:endParaRPr kumimoji="0" lang="fr-FR" altLang="fr-FR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88982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Bruit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Décret 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n° 2013-797 du 30 août 13 </a:t>
                      </a:r>
                    </a:p>
                  </a:txBody>
                  <a:tcPr marL="81646" marR="81646" marT="66420" marB="42456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8982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Vibration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8982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Empoussiérage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8621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Amiante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Lucida Sans Unicode" panose="020B0602030504020204" pitchFamily="34" charset="0"/>
                        </a:rPr>
                        <a:t>Décret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Lucida Sans Unicode" panose="020B0602030504020204" pitchFamily="34" charset="0"/>
                        </a:rPr>
                        <a:t> n° 2014-802 du 16 juillet 14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Lucida Sans Unicode" panose="020B0602030504020204" pitchFamily="34" charset="0"/>
                        </a:rPr>
                        <a:t>Arrêté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Lucida Sans Unicode" panose="020B0602030504020204" pitchFamily="34" charset="0"/>
                        </a:rPr>
                        <a:t> du 16 juillet 14 abrogeant certaines dispositions relatives à l'amiante dans les industries extractives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00802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Lucida Sans Unicode" panose="020B0602030504020204" pitchFamily="34" charset="0"/>
                        </a:rPr>
                        <a:t>Forage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Décret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 n° 2016-1303 du 4 octobre 2016 relatif aux travaux de recherches par forage et d'exploitation par puits de substances minières, et abrogeant l'annexe intitulée « Titre Recherche par forage, exploitation de fluides par puits et traitement de ces fluides » du décret n° 80-331 du 7 mai 1980 portant règlement général des industries extractives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906639-CBC2-4B6F-B122-1989B1B2DA7F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646024" y="1342010"/>
            <a:ext cx="2981113" cy="65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996" b="1" u="sng" dirty="0">
                <a:solidFill>
                  <a:srgbClr val="CC0000"/>
                </a:solidFill>
              </a:rPr>
              <a:t>TRAVAUX EN COURS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1689" y="162738"/>
            <a:ext cx="7815701" cy="816565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2 – Bilan 2017</a:t>
            </a:r>
            <a:r>
              <a:rPr lang="fr-FR" altLang="fr-FR" sz="3266" i="1"/>
              <a:t/>
            </a:r>
            <a:br>
              <a:rPr lang="fr-FR" altLang="fr-FR" sz="3266" i="1"/>
            </a:br>
            <a:r>
              <a:rPr lang="fr-FR" altLang="fr-FR" sz="1814" i="1">
                <a:solidFill>
                  <a:srgbClr val="000000"/>
                </a:solidFill>
              </a:rPr>
              <a:t>2.1 – Travaux de refonte du RGIE</a:t>
            </a: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91069"/>
              </p:ext>
            </p:extLst>
          </p:nvPr>
        </p:nvGraphicFramePr>
        <p:xfrm>
          <a:off x="1646024" y="2118536"/>
          <a:ext cx="9018304" cy="3730668"/>
        </p:xfrm>
        <a:graphic>
          <a:graphicData uri="http://schemas.openxmlformats.org/drawingml/2006/table">
            <a:tbl>
              <a:tblPr/>
              <a:tblGrid>
                <a:gridCol w="3234448"/>
                <a:gridCol w="5783856"/>
              </a:tblGrid>
              <a:tr h="33411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Titres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Avancement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2709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Véhicules sur piste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Le Conseil d’État a été saisi : publication texte en 2018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2709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Travail et circulation en hauteur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Projet de décret et projet d’arrêté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Concertation élargie réalisée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Présentation au COCT à venir</a:t>
                      </a:r>
                    </a:p>
                  </a:txBody>
                  <a:tcPr marL="81646" marR="81646" marT="66420" marB="42456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765422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Entreprises Extérieures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4743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Lucida Sans Unicode" panose="020B0602030504020204" pitchFamily="34" charset="0"/>
                        </a:rPr>
                        <a:t>Équipements de protection individuelle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5312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Électricité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Rédaction du projet de texte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5312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Règles générales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Rédaction du projet de texte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92BD4D5-F68F-4C0B-A4C9-67E724F6FEB7}" type="slidenum">
              <a:rPr lang="fr-FR" altLang="fr-FR"/>
              <a:pPr/>
              <a:t>27</a:t>
            </a:fld>
            <a:endParaRPr lang="fr-FR" altLang="fr-FR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53919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2 – Bilan 2017</a:t>
            </a:r>
            <a:r>
              <a:rPr lang="fr-FR" altLang="fr-FR" sz="3266" i="1"/>
              <a:t/>
            </a:r>
            <a:br>
              <a:rPr lang="fr-FR" altLang="fr-FR" sz="3266" i="1"/>
            </a:br>
            <a:r>
              <a:rPr lang="fr-FR" altLang="fr-FR" sz="1814" i="1">
                <a:solidFill>
                  <a:srgbClr val="000000"/>
                </a:solidFill>
              </a:rPr>
              <a:t>2.1 – Travaux de refonte du RGIE</a:t>
            </a: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98826"/>
              </p:ext>
            </p:extLst>
          </p:nvPr>
        </p:nvGraphicFramePr>
        <p:xfrm>
          <a:off x="1792269" y="2392378"/>
          <a:ext cx="8916126" cy="2679374"/>
        </p:xfrm>
        <a:graphic>
          <a:graphicData uri="http://schemas.openxmlformats.org/drawingml/2006/table">
            <a:tbl>
              <a:tblPr/>
              <a:tblGrid>
                <a:gridCol w="1950169"/>
                <a:gridCol w="3561989"/>
                <a:gridCol w="3403968"/>
              </a:tblGrid>
              <a:tr h="32835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Titres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Avancement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Objectif 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95412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Équipements de travail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Très peu de spécificités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Projet de texte courant 2018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Parution courant 2019</a:t>
                      </a:r>
                    </a:p>
                  </a:txBody>
                  <a:tcPr marL="81646" marR="81646" marT="66420" marB="42456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4068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Explosifs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Spécificités importantes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0891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Lucida Sans Unicode" panose="020B0602030504020204" pitchFamily="34" charset="0"/>
                        </a:rPr>
                        <a:t>Rayonnements ionisants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Lucida Sans Unicode" panose="020B0602030504020204" pitchFamily="34" charset="0"/>
                        </a:rPr>
                        <a:t>Attente des décrets de transposition de la directive Euratom (environnement et travailleurs) → comparatif définitif</a:t>
                      </a:r>
                    </a:p>
                  </a:txBody>
                  <a:tcPr marL="81646" marR="81646" marT="6642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1792269" y="1654014"/>
            <a:ext cx="76712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215900" indent="-2159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altLang="fr-FR" sz="2000" dirty="0"/>
              <a:t>Les Titres suivants seront à l’étude pour l’année 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F0DFE9-423F-4131-A220-E0A7B478F02A}" type="slidenum">
              <a:rPr lang="fr-FR" altLang="fr-FR"/>
              <a:pPr/>
              <a:t>28</a:t>
            </a:fld>
            <a:endParaRPr lang="fr-FR" altLang="fr-FR" dirty="0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177350" y="154097"/>
            <a:ext cx="7815701" cy="1487676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2 – Bilan 2017</a:t>
            </a:r>
            <a:r>
              <a:rPr lang="fr-FR" altLang="fr-FR" sz="3266" i="1"/>
              <a:t/>
            </a:r>
            <a:br>
              <a:rPr lang="fr-FR" altLang="fr-FR" sz="3266" i="1"/>
            </a:br>
            <a:r>
              <a:rPr lang="fr-FR" altLang="fr-FR" sz="3266" i="1"/>
              <a:t/>
            </a:r>
            <a:br>
              <a:rPr lang="fr-FR" altLang="fr-FR" sz="3266" i="1"/>
            </a:br>
            <a:endParaRPr lang="fr-FR" altLang="fr-FR" sz="3266" i="1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2823" y="816567"/>
            <a:ext cx="7056741" cy="355717"/>
          </a:xfrm>
          <a:ln/>
        </p:spPr>
        <p:txBody>
          <a:bodyPr vert="horz" wrap="square" lIns="0" tIns="16003" rIns="0" bIns="0" numCol="1" anchor="t" anchorCtr="0" compatLnSpc="1">
            <a:prstTxWarp prst="textNoShape">
              <a:avLst/>
            </a:prstTxWarp>
          </a:bodyPr>
          <a:lstStyle/>
          <a:p>
            <a:pPr marL="391729" indent="-292357">
              <a:spcAft>
                <a:spcPts val="1293"/>
              </a:spcAft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fr-FR" altLang="fr-FR"/>
              <a:t>_________________________________________________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64120" y="1736823"/>
            <a:ext cx="7023618" cy="33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901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r>
              <a:rPr lang="fr-FR" altLang="fr-FR" sz="2359" b="1"/>
              <a:t>2.1 – Points d’actualité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r>
              <a:rPr lang="fr-FR" altLang="fr-FR" sz="2359" b="1">
                <a:solidFill>
                  <a:srgbClr val="FF0066"/>
                </a:solidFill>
              </a:rPr>
              <a:t>2.2 – Les visites d'inspection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r>
              <a:rPr lang="fr-FR" altLang="fr-FR" sz="2359" b="1"/>
              <a:t>2.3 – Action nationale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359" b="1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359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87FBA4D-DBB9-4AD5-A624-1C744315322A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177350" y="115213"/>
            <a:ext cx="7815701" cy="1281735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2 – Bilan 2017 </a:t>
            </a:r>
            <a:r>
              <a:rPr lang="fr-FR" altLang="fr-FR" sz="3266" i="1"/>
              <a:t/>
            </a:r>
            <a:br>
              <a:rPr lang="fr-FR" altLang="fr-FR" sz="3266" i="1"/>
            </a:br>
            <a:r>
              <a:rPr lang="fr-FR" altLang="fr-FR" sz="1814" i="1">
                <a:solidFill>
                  <a:srgbClr val="000000"/>
                </a:solidFill>
              </a:rPr>
              <a:t>2.1 – Visites inspection</a:t>
            </a:r>
            <a:r>
              <a:rPr lang="fr-FR" altLang="fr-FR" sz="3266" i="1">
                <a:solidFill>
                  <a:srgbClr val="000000"/>
                </a:solidFill>
              </a:rPr>
              <a:t/>
            </a:r>
            <a:br>
              <a:rPr lang="fr-FR" altLang="fr-FR" sz="3266" i="1">
                <a:solidFill>
                  <a:srgbClr val="000000"/>
                </a:solidFill>
              </a:rPr>
            </a:br>
            <a:endParaRPr lang="fr-FR" altLang="fr-FR" sz="3266" i="1">
              <a:solidFill>
                <a:srgbClr val="000000"/>
              </a:solidFill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73717" y="1350862"/>
            <a:ext cx="10168568" cy="28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6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2400" dirty="0"/>
              <a:t>28 </a:t>
            </a:r>
            <a:r>
              <a:rPr lang="fr-FR" altLang="fr-FR" sz="2400" dirty="0" smtClean="0"/>
              <a:t>visites </a:t>
            </a:r>
            <a:r>
              <a:rPr lang="fr-FR" altLang="fr-FR" sz="2400" dirty="0"/>
              <a:t>d'inspection du travail en 2017 (contre 24 en 2016)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1996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73715" y="5664075"/>
            <a:ext cx="8681291" cy="83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003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1010"/>
              </a:spcAft>
              <a:buSzPct val="45000"/>
            </a:pPr>
            <a:r>
              <a:rPr lang="fr-FR" altLang="fr-FR" sz="2000" b="1" dirty="0"/>
              <a:t>→ environ 15 % des carrières en fonctionnement inspectées 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1010"/>
              </a:spcAft>
              <a:buSzPct val="45000"/>
            </a:pPr>
            <a:r>
              <a:rPr lang="fr-FR" altLang="fr-FR" sz="2000" b="1" dirty="0"/>
              <a:t>→ environ 70 inspections (</a:t>
            </a:r>
            <a:r>
              <a:rPr lang="fr-FR" altLang="fr-FR" sz="2000" b="1" dirty="0" smtClean="0"/>
              <a:t>42 ICPE + IT</a:t>
            </a:r>
            <a:r>
              <a:rPr lang="fr-FR" altLang="fr-FR" sz="2000" b="1" dirty="0"/>
              <a:t>) 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245266"/>
              </p:ext>
            </p:extLst>
          </p:nvPr>
        </p:nvGraphicFramePr>
        <p:xfrm>
          <a:off x="1528592" y="1792707"/>
          <a:ext cx="8606926" cy="376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4" imgW="7020360" imgH="3600360" progId="">
                  <p:embed/>
                </p:oleObj>
              </mc:Choice>
              <mc:Fallback>
                <p:oleObj r:id="rId4" imgW="7020360" imgH="360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592" y="1792707"/>
                        <a:ext cx="8606926" cy="376884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2823" y="705675"/>
            <a:ext cx="7056741" cy="355718"/>
          </a:xfrm>
          <a:ln/>
        </p:spPr>
        <p:txBody>
          <a:bodyPr vert="horz" wrap="square" lIns="0" tIns="16003" rIns="0" bIns="0" numCol="1" anchor="t" anchorCtr="0" compatLnSpc="1">
            <a:prstTxWarp prst="textNoShape">
              <a:avLst/>
            </a:prstTxWarp>
          </a:bodyPr>
          <a:lstStyle/>
          <a:p>
            <a:pPr marL="391729" indent="-292357">
              <a:spcAft>
                <a:spcPts val="1293"/>
              </a:spcAft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fr-FR" altLang="fr-FR"/>
              <a:t>_________________________________________________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E233-00F5-456F-B42E-1DC1EC7053E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2929" y="219815"/>
            <a:ext cx="660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822" y="1146321"/>
            <a:ext cx="110958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FR" sz="3200" b="1" dirty="0"/>
              <a:t>Accidentologie : un constat difficile à faire</a:t>
            </a:r>
            <a:r>
              <a:rPr lang="fr-FR" sz="3200" dirty="0" smtClean="0"/>
              <a:t>,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 </a:t>
            </a:r>
            <a:r>
              <a:rPr lang="fr-FR" sz="3200" i="1" dirty="0"/>
              <a:t>M. Cédric TURIN, Délégué PREVENCEM</a:t>
            </a:r>
          </a:p>
          <a:p>
            <a:pPr algn="just"/>
            <a:endParaRPr lang="fr-FR" i="1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8091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E4651EF-19B1-4821-8F28-E8F9683AB77B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177350" y="154097"/>
            <a:ext cx="7815701" cy="1487676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2 – Bilan 2017</a:t>
            </a:r>
            <a:r>
              <a:rPr lang="fr-FR" altLang="fr-FR" sz="3266" i="1"/>
              <a:t/>
            </a:r>
            <a:br>
              <a:rPr lang="fr-FR" altLang="fr-FR" sz="3266" i="1"/>
            </a:br>
            <a:r>
              <a:rPr lang="fr-FR" altLang="fr-FR" sz="3266" i="1"/>
              <a:t/>
            </a:r>
            <a:br>
              <a:rPr lang="fr-FR" altLang="fr-FR" sz="3266" i="1"/>
            </a:br>
            <a:endParaRPr lang="fr-FR" altLang="fr-FR" sz="3266" i="1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2823" y="816567"/>
            <a:ext cx="7056741" cy="355717"/>
          </a:xfrm>
          <a:ln/>
        </p:spPr>
        <p:txBody>
          <a:bodyPr vert="horz" wrap="square" lIns="0" tIns="16003" rIns="0" bIns="0" numCol="1" anchor="t" anchorCtr="0" compatLnSpc="1">
            <a:prstTxWarp prst="textNoShape">
              <a:avLst/>
            </a:prstTxWarp>
          </a:bodyPr>
          <a:lstStyle/>
          <a:p>
            <a:pPr marL="391729" indent="-292357">
              <a:spcAft>
                <a:spcPts val="1293"/>
              </a:spcAft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fr-FR" altLang="fr-FR"/>
              <a:t>_________________________________________________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64120" y="1736823"/>
            <a:ext cx="7023618" cy="33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901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r>
              <a:rPr lang="fr-FR" altLang="fr-FR" sz="2359" b="1"/>
              <a:t>2.1 – Points d’actualité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r>
              <a:rPr lang="fr-FR" altLang="fr-FR" sz="2359" b="1"/>
              <a:t>2.2 – Les visites d'inspection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r>
              <a:rPr lang="fr-FR" altLang="fr-FR" sz="2359" b="1">
                <a:solidFill>
                  <a:srgbClr val="FF0066"/>
                </a:solidFill>
              </a:rPr>
              <a:t>2.3 – Action nationale empoussiérage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359" b="1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359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12BC5E-FE80-4C7A-B600-301730BD40F3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177349" y="145456"/>
            <a:ext cx="8164218" cy="1487676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2 – Bilan 2017</a:t>
            </a:r>
            <a:r>
              <a:rPr lang="fr-FR" altLang="fr-FR" sz="3266" i="1"/>
              <a:t/>
            </a:r>
            <a:br>
              <a:rPr lang="fr-FR" altLang="fr-FR" sz="3266" i="1"/>
            </a:br>
            <a:r>
              <a:rPr lang="fr-FR" altLang="fr-FR" sz="3266" i="1"/>
              <a:t/>
            </a:r>
            <a:br>
              <a:rPr lang="fr-FR" altLang="fr-FR" sz="3266" i="1"/>
            </a:br>
            <a:endParaRPr lang="fr-FR" altLang="fr-FR" sz="3266" i="1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19768" y="618262"/>
            <a:ext cx="7056741" cy="355717"/>
          </a:xfrm>
          <a:ln/>
        </p:spPr>
        <p:txBody>
          <a:bodyPr vert="horz" wrap="square" lIns="0" tIns="16003" rIns="0" bIns="0" numCol="1" anchor="t" anchorCtr="0" compatLnSpc="1">
            <a:prstTxWarp prst="textNoShape">
              <a:avLst/>
            </a:prstTxWarp>
          </a:bodyPr>
          <a:lstStyle/>
          <a:p>
            <a:pPr marL="391729" indent="-292357">
              <a:spcAft>
                <a:spcPts val="1293"/>
              </a:spcAft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fr-FR" altLang="fr-FR"/>
              <a:t>_________________________________________________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84145" y="1103952"/>
            <a:ext cx="9940347" cy="33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901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1079500" indent="-215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r>
              <a:rPr lang="fr-FR" altLang="fr-FR" sz="2359" b="1" dirty="0">
                <a:solidFill>
                  <a:srgbClr val="FF0066"/>
                </a:solidFill>
              </a:rPr>
              <a:t>2.3 – Action nationale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 dirty="0">
              <a:solidFill>
                <a:srgbClr val="FF0066"/>
              </a:solidFill>
            </a:endParaRP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 dirty="0">
              <a:solidFill>
                <a:srgbClr val="FF0066"/>
              </a:solidFill>
            </a:endParaRP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 dirty="0">
              <a:solidFill>
                <a:srgbClr val="FF0066"/>
              </a:solidFill>
            </a:endParaRP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 dirty="0">
              <a:solidFill>
                <a:srgbClr val="FF0066"/>
              </a:solidFill>
            </a:endParaRP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1633" b="1" u="sng" dirty="0" smtClean="0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r>
              <a:rPr lang="fr-FR" altLang="fr-FR" b="1" u="sng" dirty="0" smtClean="0"/>
              <a:t>Constats</a:t>
            </a:r>
            <a:r>
              <a:rPr lang="fr-FR" altLang="fr-FR" b="1" u="sng" dirty="0"/>
              <a:t> :</a:t>
            </a:r>
          </a:p>
          <a:p>
            <a:pPr marL="195864" indent="-195864"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</a:pPr>
            <a:r>
              <a:rPr lang="fr-FR" altLang="fr-FR" dirty="0"/>
              <a:t>Seule 5 évaluations des risques ont été jugée non recevables car les démarches étaient en cours ou non engagées</a:t>
            </a:r>
          </a:p>
          <a:p>
            <a:pPr marL="195864" indent="-195864"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</a:pPr>
            <a:r>
              <a:rPr lang="fr-FR" altLang="fr-FR" dirty="0"/>
              <a:t>Pas de sanction administrative / uniquement des lettres de suites :	</a:t>
            </a:r>
          </a:p>
          <a:p>
            <a:pPr lvl="4"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</a:pPr>
            <a:r>
              <a:rPr lang="fr-FR" altLang="fr-FR" dirty="0"/>
              <a:t>Communication des résultats au </a:t>
            </a:r>
            <a:r>
              <a:rPr lang="fr-FR" altLang="fr-FR" dirty="0" err="1"/>
              <a:t>MdT</a:t>
            </a:r>
            <a:r>
              <a:rPr lang="fr-FR" altLang="fr-FR" dirty="0"/>
              <a:t>/CHSCT</a:t>
            </a:r>
          </a:p>
          <a:p>
            <a:pPr lvl="4"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</a:pPr>
            <a:r>
              <a:rPr lang="fr-FR" altLang="fr-FR" dirty="0"/>
              <a:t>Locaux à pollution spécifique : atelier de maintenance/bascule mais pas les engins</a:t>
            </a:r>
          </a:p>
          <a:p>
            <a:pPr lvl="4"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</a:pPr>
            <a:r>
              <a:rPr lang="fr-FR" altLang="fr-FR" dirty="0"/>
              <a:t>Adapter les DP/ Notice de poste : Article R.4412-39 du code du travail : informer les travailleurs des risques auxquels leur travail peut les exposer et des dispositions prises pour les éviter ; rappeler les règles d’hygiène et les consignes EPI/EPC</a:t>
            </a: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1633" dirty="0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SzPct val="100000"/>
            </a:pPr>
            <a:endParaRPr lang="fr-FR" altLang="fr-FR" sz="2359" b="1" dirty="0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359" b="1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359" b="1" dirty="0"/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49270"/>
              </p:ext>
            </p:extLst>
          </p:nvPr>
        </p:nvGraphicFramePr>
        <p:xfrm>
          <a:off x="1189822" y="1633132"/>
          <a:ext cx="10719411" cy="1355184"/>
        </p:xfrm>
        <a:graphic>
          <a:graphicData uri="http://schemas.openxmlformats.org/drawingml/2006/table">
            <a:tbl>
              <a:tblPr/>
              <a:tblGrid>
                <a:gridCol w="521247"/>
                <a:gridCol w="799969"/>
                <a:gridCol w="1064212"/>
                <a:gridCol w="1064212"/>
                <a:gridCol w="656987"/>
                <a:gridCol w="729303"/>
                <a:gridCol w="777798"/>
                <a:gridCol w="1180046"/>
                <a:gridCol w="1147467"/>
                <a:gridCol w="1581838"/>
                <a:gridCol w="950189"/>
                <a:gridCol w="246143"/>
              </a:tblGrid>
              <a:tr h="36435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Nombre de suite aux contrôles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Evaluation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 des risques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358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Nb de visite</a:t>
                      </a:r>
                    </a:p>
                  </a:txBody>
                  <a:tcPr marL="81646" marR="81646" marT="61927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Demande de </a:t>
                      </a:r>
                      <a:r>
                        <a:rPr kumimoji="0" lang="fr-FR" alt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vérif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81646" marR="81646" marT="61927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Rappel à la loi</a:t>
                      </a:r>
                    </a:p>
                  </a:txBody>
                  <a:tcPr marL="81646" marR="81646" marT="61927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MED</a:t>
                      </a:r>
                    </a:p>
                  </a:txBody>
                  <a:tcPr marL="81646" marR="81646" marT="61927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PV</a:t>
                      </a:r>
                    </a:p>
                  </a:txBody>
                  <a:tcPr marL="81646" marR="81646" marT="61927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Faible</a:t>
                      </a:r>
                    </a:p>
                  </a:txBody>
                  <a:tcPr marL="81646" marR="81646" marT="61927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Non faible</a:t>
                      </a:r>
                    </a:p>
                  </a:txBody>
                  <a:tcPr marL="81646" marR="81646" marT="61927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Recevable</a:t>
                      </a:r>
                    </a:p>
                  </a:txBody>
                  <a:tcPr marL="81646" marR="81646" marT="61927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Non recevable</a:t>
                      </a:r>
                    </a:p>
                  </a:txBody>
                  <a:tcPr marL="81646" marR="81646" marT="61927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&gt; à la VLEP</a:t>
                      </a:r>
                    </a:p>
                  </a:txBody>
                  <a:tcPr marL="81646" marR="81646" marT="61927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723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CA</a:t>
                      </a:r>
                    </a:p>
                  </a:txBody>
                  <a:tcPr marL="81646" marR="81646" marT="64922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24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0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24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0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0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19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20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5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81646" marR="81646" marT="69416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C3DE207-2C3D-4BA8-A2A8-7273D2E2724E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Sommaire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99762" y="1480476"/>
            <a:ext cx="7477265" cy="32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60745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07571" fontAlgn="base" hangingPunct="0">
              <a:lnSpc>
                <a:spcPct val="81000"/>
              </a:lnSpc>
              <a:spcBef>
                <a:spcPts val="5148"/>
              </a:spcBef>
              <a:spcAft>
                <a:spcPts val="1010"/>
              </a:spcAft>
              <a:buSzPct val="100000"/>
            </a:pPr>
            <a:r>
              <a:rPr lang="en-GB" altLang="fr-FR" sz="2540">
                <a:cs typeface="Arial" panose="020B0604020202020204" pitchFamily="34" charset="0"/>
              </a:rPr>
              <a:t> </a:t>
            </a:r>
          </a:p>
          <a:p>
            <a:pPr defTabSz="407571" fontAlgn="base" hangingPunct="0">
              <a:lnSpc>
                <a:spcPct val="81000"/>
              </a:lnSpc>
              <a:spcBef>
                <a:spcPct val="0"/>
              </a:spcBef>
              <a:spcAft>
                <a:spcPts val="1010"/>
              </a:spcAft>
              <a:buSzPct val="100000"/>
            </a:pPr>
            <a:r>
              <a:rPr lang="fr-FR" altLang="fr-FR" sz="2540"/>
              <a:t>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829738" y="1795870"/>
            <a:ext cx="6901205" cy="531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10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2903" b="1">
                <a:latin typeface="Arial Narrow" panose="020B0606020202030204" pitchFamily="34" charset="0"/>
              </a:rPr>
              <a:t>1 – Organisation de l'inspection du travail en DREAL</a:t>
            </a: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2903" b="1">
                <a:latin typeface="Arial Narrow" panose="020B0606020202030204" pitchFamily="34" charset="0"/>
              </a:rPr>
              <a:t>2 – Bilan 2017 </a:t>
            </a: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fr-FR" sz="2903" b="1">
                <a:solidFill>
                  <a:srgbClr val="FF3366"/>
                </a:solidFill>
                <a:latin typeface="Arial Narrow" panose="020B0606020202030204" pitchFamily="34" charset="0"/>
              </a:rPr>
              <a:t>3 – Action nationale 2018</a:t>
            </a: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903" b="1">
              <a:latin typeface="Arial Narrow" panose="020B0606020202030204" pitchFamily="34" charset="0"/>
            </a:endParaRPr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540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540" b="1"/>
          </a:p>
          <a:p>
            <a:pPr algn="just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fr-FR" sz="2540" b="1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68260" y="979304"/>
            <a:ext cx="7056741" cy="355718"/>
          </a:xfrm>
          <a:ln/>
        </p:spPr>
        <p:txBody>
          <a:bodyPr vert="horz" wrap="square" lIns="0" tIns="16003" rIns="0" bIns="0" numCol="1" anchor="t" anchorCtr="0" compatLnSpc="1">
            <a:prstTxWarp prst="textNoShape">
              <a:avLst/>
            </a:prstTxWarp>
          </a:bodyPr>
          <a:lstStyle/>
          <a:p>
            <a:pPr marL="391729" indent="-292357">
              <a:spcAft>
                <a:spcPts val="1293"/>
              </a:spcAft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</a:tabLst>
            </a:pPr>
            <a:r>
              <a:rPr lang="fr-FR" altLang="fr-FR"/>
              <a:t>_________________________________________________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C69E228-7358-4B55-98A2-1DB1A6A5BD6D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177350" y="144016"/>
            <a:ext cx="7815701" cy="527095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</a:tabLst>
            </a:pPr>
            <a:r>
              <a:rPr lang="fr-FR" altLang="fr-FR" sz="3266" i="1">
                <a:solidFill>
                  <a:srgbClr val="000000"/>
                </a:solidFill>
              </a:rPr>
              <a:t>3 – Action nationale 2018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98294" y="1297718"/>
            <a:ext cx="10157552" cy="4507673"/>
          </a:xfrm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1729" indent="-293797" algn="just">
              <a:lnSpc>
                <a:spcPct val="100000"/>
              </a:lnSpc>
              <a:spcBef>
                <a:spcPts val="1293"/>
              </a:spcBef>
              <a:spcAft>
                <a:spcPct val="0"/>
              </a:spcAft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359" dirty="0"/>
              <a:t>Pas d’action nationale en matière d’inspection du travail </a:t>
            </a:r>
          </a:p>
          <a:p>
            <a:pPr marL="97932" indent="0" algn="just">
              <a:lnSpc>
                <a:spcPct val="100000"/>
              </a:lnSpc>
              <a:spcBef>
                <a:spcPts val="1293"/>
              </a:spcBef>
              <a:spcAft>
                <a:spcPct val="0"/>
              </a:spcAft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359" dirty="0" smtClean="0"/>
              <a:t>(</a:t>
            </a:r>
            <a:r>
              <a:rPr lang="fr-FR" altLang="fr-FR" sz="2359" dirty="0"/>
              <a:t>AN sur le suivi des poussières dans l’environnement : ICPE</a:t>
            </a:r>
            <a:r>
              <a:rPr lang="fr-FR" altLang="fr-FR" sz="2359" dirty="0" smtClean="0"/>
              <a:t>)</a:t>
            </a:r>
          </a:p>
          <a:p>
            <a:pPr marL="97932" indent="0" algn="just">
              <a:lnSpc>
                <a:spcPct val="100000"/>
              </a:lnSpc>
              <a:spcBef>
                <a:spcPts val="1293"/>
              </a:spcBef>
              <a:spcAft>
                <a:spcPct val="0"/>
              </a:spcAft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sz="1100" dirty="0"/>
          </a:p>
          <a:p>
            <a:pPr marL="391729" indent="-293797" algn="just">
              <a:lnSpc>
                <a:spcPct val="100000"/>
              </a:lnSpc>
              <a:spcBef>
                <a:spcPts val="1293"/>
              </a:spcBef>
              <a:spcAft>
                <a:spcPct val="0"/>
              </a:spcAft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359" dirty="0"/>
              <a:t>Volonté de l’inspection d’aller sur des sujets autres que la santé et la sécurité au travail</a:t>
            </a:r>
          </a:p>
          <a:p>
            <a:pPr marL="391729" indent="-293797" algn="just">
              <a:lnSpc>
                <a:spcPct val="100000"/>
              </a:lnSpc>
              <a:spcBef>
                <a:spcPts val="1293"/>
              </a:spcBef>
              <a:spcAft>
                <a:spcPct val="0"/>
              </a:spcAft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359" dirty="0"/>
              <a:t>Action sur le salaire minimum (respect de la convention collective et de ses annexes)</a:t>
            </a:r>
          </a:p>
          <a:p>
            <a:pPr marL="391729" indent="-293797" algn="just">
              <a:lnSpc>
                <a:spcPct val="100000"/>
              </a:lnSpc>
              <a:spcBef>
                <a:spcPts val="1293"/>
              </a:spcBef>
              <a:spcAft>
                <a:spcPct val="0"/>
              </a:spcAft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359" dirty="0"/>
              <a:t>Contrôle du temps de travail</a:t>
            </a:r>
          </a:p>
          <a:p>
            <a:pPr marL="391729" indent="-293797" algn="just">
              <a:lnSpc>
                <a:spcPct val="100000"/>
              </a:lnSpc>
              <a:spcBef>
                <a:spcPts val="1293"/>
              </a:spcBef>
              <a:spcAft>
                <a:spcPct val="0"/>
              </a:spcAft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359" dirty="0"/>
              <a:t>Explosif : Mise en œuvre des explosifs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01A5C32-4D6E-4C16-B7A7-C4CA60144CA4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8726635" y="2562108"/>
            <a:ext cx="2449697" cy="1133399"/>
          </a:xfrm>
          <a:ln/>
        </p:spPr>
        <p:txBody>
          <a:bodyPr/>
          <a:lstStyle/>
          <a:p>
            <a:pPr algn="just">
              <a:lnSpc>
                <a:spcPct val="100000"/>
              </a:lnSpc>
              <a:buClr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</a:tabLst>
            </a:pPr>
            <a:r>
              <a:rPr lang="fr-FR" altLang="fr-FR" sz="2540" i="1" dirty="0">
                <a:solidFill>
                  <a:srgbClr val="000000"/>
                </a:solidFill>
              </a:rPr>
              <a:t>Merci de votre attention</a:t>
            </a:r>
            <a:r>
              <a:rPr lang="fr-FR" altLang="fr-FR" sz="3266" i="1" dirty="0"/>
              <a:t/>
            </a:r>
            <a:br>
              <a:rPr lang="fr-FR" altLang="fr-FR" sz="3266" i="1" dirty="0"/>
            </a:br>
            <a:r>
              <a:rPr lang="fr-FR" altLang="fr-FR" sz="2359" i="1" dirty="0"/>
              <a:t>  </a:t>
            </a:r>
            <a:r>
              <a:rPr lang="fr-FR" altLang="fr-FR" sz="2359" i="1" dirty="0">
                <a:solidFill>
                  <a:srgbClr val="FF8080"/>
                </a:solidFill>
              </a:rPr>
              <a:t>    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653830"/>
            <a:ext cx="6368349" cy="55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991404" y="240507"/>
            <a:ext cx="5628111" cy="1679216"/>
          </a:xfrm>
          <a:ln/>
        </p:spPr>
        <p:txBody>
          <a:bodyPr vert="horz" wrap="square" lIns="0" tIns="25808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</a:tabLst>
            </a:pPr>
            <a:r>
              <a:rPr lang="fr-FR" altLang="fr-FR" sz="2903"/>
              <a:t>Journée annuelle d’échanges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50451" y="2600914"/>
            <a:ext cx="5579146" cy="290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517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fr-FR" altLang="fr-FR" sz="1633" b="1"/>
              <a:t>9 février 2018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1633" b="1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1633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633" b="1"/>
              <a:t>Hélène FONTAINE – </a:t>
            </a:r>
            <a:r>
              <a:rPr lang="fr-FR" altLang="fr-FR" sz="1633"/>
              <a:t>fonctionnelle ICPE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1633" b="1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633" b="1"/>
              <a:t>DREAL Grand Est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633" b="1"/>
              <a:t>Service Prévention des Risques Anthropiques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633" b="1"/>
              <a:t>Pôle Ressources basé à Châlons en Champagne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fr-FR" altLang="fr-FR" sz="1633" i="1"/>
              <a:t>Prenom.nom@developpement-durable.gouv.fr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endParaRPr lang="fr-FR" altLang="fr-FR" sz="1633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05DBA32-B0C2-4DCB-A9E8-61147B9295AE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74564" y="276510"/>
            <a:ext cx="10069417" cy="567420"/>
          </a:xfrm>
          <a:ln/>
        </p:spPr>
        <p:txBody>
          <a:bodyPr vert="horz" wrap="square" lIns="0" tIns="17743" rIns="0" bIns="0" numCol="1" anchor="ctr" anchorCtr="0" compatLnSpc="1">
            <a:prstTxWarp prst="textNoShape">
              <a:avLst/>
            </a:prstTxWarp>
          </a:bodyPr>
          <a:lstStyle/>
          <a:p>
            <a:pPr>
              <a:buSzPct val="45000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</a:tabLst>
            </a:pPr>
            <a:r>
              <a:rPr lang="fr-FR" altLang="fr-FR" sz="2800" dirty="0"/>
              <a:t>Action nationale 2018 : </a:t>
            </a: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sz="2800" dirty="0" smtClean="0"/>
              <a:t>surveillance </a:t>
            </a:r>
            <a:r>
              <a:rPr lang="fr-FR" altLang="fr-FR" sz="2800" dirty="0"/>
              <a:t>des poussières dans l’environnement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52110" y="1574806"/>
            <a:ext cx="11314323" cy="430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8566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2400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i="1" dirty="0" smtClean="0"/>
              <a:t> Art </a:t>
            </a:r>
            <a:r>
              <a:rPr lang="fr-FR" altLang="fr-FR" sz="2400" i="1" dirty="0"/>
              <a:t>19 et suivants de l’arrêté ministériel du 22 sept 1994 </a:t>
            </a:r>
            <a:r>
              <a:rPr lang="fr-FR" altLang="fr-FR" sz="2400" i="1" dirty="0" err="1"/>
              <a:t>mod</a:t>
            </a:r>
            <a:endParaRPr lang="fr-FR" altLang="fr-FR" sz="2400" i="1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altLang="fr-FR" sz="2400" i="1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i="1" dirty="0"/>
              <a:t> Vérifier la mise en place des nouvelles dispositions pour environ 30 % des sites  </a:t>
            </a:r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altLang="fr-FR" sz="2400" i="1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altLang="fr-FR" sz="2400" i="1" dirty="0" smtClean="0"/>
              <a:t> En Champagne-Ardenne </a:t>
            </a:r>
            <a:r>
              <a:rPr lang="fr-FR" altLang="fr-FR" sz="2400" i="1" dirty="0"/>
              <a:t>environ 15 visites </a:t>
            </a:r>
            <a:r>
              <a:rPr lang="fr-FR" altLang="fr-FR" sz="2400" i="1" dirty="0" err="1"/>
              <a:t>pré-programmées</a:t>
            </a:r>
            <a:endParaRPr lang="fr-FR" altLang="fr-FR" sz="2400" i="1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altLang="fr-FR" sz="2400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altLang="fr-FR" sz="2400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C2C6D4-947A-4199-849C-931AFE97AE98}" type="datetime1">
              <a:rPr lang="fr-FR" altLang="fr-FR"/>
              <a:pPr/>
              <a:t>16/02/2018</a:t>
            </a:fld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17E6DE-972E-4304-99F5-47B8AC03E1C1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41975" y="1"/>
            <a:ext cx="8544418" cy="1144921"/>
          </a:xfrm>
          <a:ln/>
        </p:spPr>
        <p:txBody>
          <a:bodyPr vert="horz" wrap="square" lIns="0" tIns="35485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3200" dirty="0"/>
              <a:t>Les modifications de l’arrêté ministériel </a:t>
            </a:r>
            <a:r>
              <a:rPr lang="fr-FR" altLang="fr-FR" sz="3200" dirty="0" smtClean="0"/>
              <a:t/>
            </a:r>
            <a:br>
              <a:rPr lang="fr-FR" altLang="fr-FR" sz="3200" dirty="0" smtClean="0"/>
            </a:br>
            <a:r>
              <a:rPr lang="fr-FR" altLang="fr-FR" sz="3200" dirty="0" smtClean="0"/>
              <a:t>du </a:t>
            </a:r>
            <a:r>
              <a:rPr lang="fr-FR" altLang="fr-FR" sz="3200" dirty="0"/>
              <a:t>22 sept 1994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47497" y="1313743"/>
            <a:ext cx="10579383" cy="3302324"/>
          </a:xfrm>
          <a:ln/>
        </p:spPr>
        <p:txBody>
          <a:bodyPr/>
          <a:lstStyle/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sz="2400" dirty="0"/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400" b="1" u="sng" dirty="0">
                <a:solidFill>
                  <a:srgbClr val="3333FF"/>
                </a:solidFill>
              </a:rPr>
              <a:t>Article 19 </a:t>
            </a:r>
            <a:r>
              <a:rPr lang="fr-FR" altLang="fr-FR" sz="2400" b="1" dirty="0">
                <a:solidFill>
                  <a:srgbClr val="3333FF"/>
                </a:solidFill>
              </a:rPr>
              <a:t>: Nouvelles dispositions concernant les émissions </a:t>
            </a:r>
            <a:r>
              <a:rPr lang="fr-FR" altLang="fr-FR" sz="2400" b="1" dirty="0" smtClean="0">
                <a:solidFill>
                  <a:srgbClr val="3333FF"/>
                </a:solidFill>
              </a:rPr>
              <a:t>de</a:t>
            </a: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400" b="1" dirty="0" smtClean="0">
                <a:solidFill>
                  <a:srgbClr val="3333FF"/>
                </a:solidFill>
              </a:rPr>
              <a:t>poussières </a:t>
            </a:r>
            <a:r>
              <a:rPr lang="fr-FR" altLang="fr-FR" sz="2400" b="1" dirty="0">
                <a:solidFill>
                  <a:srgbClr val="3333FF"/>
                </a:solidFill>
              </a:rPr>
              <a:t>(les dispositions précédentes sont abrogées) </a:t>
            </a: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sz="2400" b="1" dirty="0">
              <a:solidFill>
                <a:srgbClr val="0000CC"/>
              </a:solidFill>
            </a:endParaRPr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400" i="1" dirty="0"/>
              <a:t>Limiter les émissions de poussières non canalisées et les envols de poussières (art 19.1 et 19.2</a:t>
            </a:r>
            <a:r>
              <a:rPr lang="fr-FR" altLang="fr-FR" sz="2400" i="1" dirty="0" smtClean="0"/>
              <a:t>)</a:t>
            </a:r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sz="1600" i="1" dirty="0"/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400" i="1" dirty="0"/>
              <a:t>Limiter et contrôler les rejets d’air canalisés (art 19.4 </a:t>
            </a:r>
            <a:r>
              <a:rPr lang="fr-FR" altLang="fr-FR" sz="2400" i="1" dirty="0" smtClean="0"/>
              <a:t>)</a:t>
            </a:r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sz="1600" i="1" dirty="0"/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400" i="1" dirty="0"/>
              <a:t>Etablir un plan de surveillance des émissions de poussières (art 19.5 à 19.9</a:t>
            </a:r>
            <a:r>
              <a:rPr lang="fr-FR" altLang="fr-FR" sz="2400" i="1" dirty="0" smtClean="0"/>
              <a:t>)</a:t>
            </a:r>
            <a:endParaRPr lang="fr-FR" altLang="fr-FR" sz="24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C34D3D9-ED35-4A93-B27C-4410B24745F1}" type="datetime1">
              <a:rPr lang="fr-FR" altLang="fr-FR"/>
              <a:pPr/>
              <a:t>16/02/2018</a:t>
            </a:fld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9A1875-14DF-4BE5-B773-E1C46F43DDD2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65017" y="175699"/>
            <a:ext cx="8544418" cy="1144921"/>
          </a:xfrm>
          <a:ln/>
        </p:spPr>
        <p:txBody>
          <a:bodyPr vert="horz" wrap="square" lIns="0" tIns="35485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3200" dirty="0"/>
              <a:t>Les modifications de l’arrêté ministériel </a:t>
            </a:r>
            <a:r>
              <a:rPr lang="fr-FR" altLang="fr-FR" sz="3200" dirty="0" smtClean="0"/>
              <a:t/>
            </a:r>
            <a:br>
              <a:rPr lang="fr-FR" altLang="fr-FR" sz="3200" dirty="0" smtClean="0"/>
            </a:br>
            <a:r>
              <a:rPr lang="fr-FR" altLang="fr-FR" sz="3200" dirty="0" smtClean="0"/>
              <a:t>du </a:t>
            </a:r>
            <a:r>
              <a:rPr lang="fr-FR" altLang="fr-FR" sz="3200" dirty="0"/>
              <a:t>22 sept 1994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26694" y="1494157"/>
            <a:ext cx="10600185" cy="3496486"/>
          </a:xfrm>
          <a:ln/>
        </p:spPr>
        <p:txBody>
          <a:bodyPr/>
          <a:lstStyle/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dirty="0"/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400" b="1" u="sng" dirty="0">
                <a:solidFill>
                  <a:srgbClr val="3333FF"/>
                </a:solidFill>
              </a:rPr>
              <a:t>Articles 19.1 et 19.2 </a:t>
            </a:r>
            <a:r>
              <a:rPr lang="fr-FR" altLang="fr-FR" sz="2400" b="1" dirty="0">
                <a:solidFill>
                  <a:srgbClr val="3333FF"/>
                </a:solidFill>
              </a:rPr>
              <a:t>: </a:t>
            </a:r>
            <a:r>
              <a:rPr lang="fr-FR" altLang="fr-FR" sz="2400" b="1" i="1" dirty="0">
                <a:solidFill>
                  <a:srgbClr val="3333FF"/>
                </a:solidFill>
              </a:rPr>
              <a:t>Mettre en place des mesures de conception, </a:t>
            </a:r>
            <a:r>
              <a:rPr lang="fr-FR" altLang="fr-FR" sz="2400" b="1" i="1" dirty="0" smtClean="0">
                <a:solidFill>
                  <a:srgbClr val="3333FF"/>
                </a:solidFill>
              </a:rPr>
              <a:t>de</a:t>
            </a: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400" b="1" i="1" dirty="0" smtClean="0">
                <a:solidFill>
                  <a:srgbClr val="3333FF"/>
                </a:solidFill>
              </a:rPr>
              <a:t>construction et d’exploitation </a:t>
            </a:r>
            <a:r>
              <a:rPr lang="fr-FR" altLang="fr-FR" sz="2400" b="1" i="1" dirty="0">
                <a:solidFill>
                  <a:srgbClr val="3333FF"/>
                </a:solidFill>
              </a:rPr>
              <a:t>pour limiter les émissions </a:t>
            </a:r>
            <a:r>
              <a:rPr lang="fr-FR" altLang="fr-FR" sz="2400" b="1" i="1" dirty="0" smtClean="0">
                <a:solidFill>
                  <a:srgbClr val="3333FF"/>
                </a:solidFill>
              </a:rPr>
              <a:t>de poussières</a:t>
            </a:r>
            <a:r>
              <a:rPr lang="fr-FR" altLang="fr-FR" sz="2400" b="1" dirty="0" smtClean="0">
                <a:solidFill>
                  <a:srgbClr val="3333FF"/>
                </a:solidFill>
              </a:rPr>
              <a:t>  </a:t>
            </a:r>
            <a:endParaRPr lang="fr-FR" altLang="fr-FR" sz="2400" b="1" dirty="0">
              <a:solidFill>
                <a:srgbClr val="3333FF"/>
              </a:solidFill>
            </a:endParaRP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i="1" dirty="0"/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400" i="1" dirty="0"/>
              <a:t>Dispositif de dépoussiérage des engins de </a:t>
            </a:r>
            <a:r>
              <a:rPr lang="fr-FR" altLang="fr-FR" sz="2400" i="1" dirty="0" err="1"/>
              <a:t>foration</a:t>
            </a:r>
            <a:r>
              <a:rPr lang="fr-FR" altLang="fr-FR" sz="2400" i="1" dirty="0"/>
              <a:t>,</a:t>
            </a:r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400" i="1" dirty="0"/>
              <a:t>Bâchage des bennes pour le transport de granulométrie </a:t>
            </a:r>
            <a:r>
              <a:rPr lang="fr-FR" altLang="fr-FR" sz="2400" i="1" dirty="0" err="1"/>
              <a:t>inf</a:t>
            </a:r>
            <a:r>
              <a:rPr lang="fr-FR" altLang="fr-FR" sz="2400" i="1" dirty="0"/>
              <a:t> à 5 mm </a:t>
            </a: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sz="2000" i="1" dirty="0"/>
          </a:p>
          <a:p>
            <a:pPr marL="391729" indent="-293797" algn="ctr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800" b="1" i="1" dirty="0">
                <a:solidFill>
                  <a:srgbClr val="FF0000"/>
                </a:solidFill>
              </a:rPr>
              <a:t>Applicable au 1</a:t>
            </a:r>
            <a:r>
              <a:rPr lang="fr-FR" altLang="fr-FR" sz="2800" b="1" i="1" baseline="33000" dirty="0">
                <a:solidFill>
                  <a:srgbClr val="FF0000"/>
                </a:solidFill>
              </a:rPr>
              <a:t>er</a:t>
            </a:r>
            <a:r>
              <a:rPr lang="fr-FR" altLang="fr-FR" sz="2800" b="1" i="1" dirty="0">
                <a:solidFill>
                  <a:srgbClr val="FF0000"/>
                </a:solidFill>
              </a:rPr>
              <a:t> janvier 2020</a:t>
            </a:r>
          </a:p>
          <a:p>
            <a:pPr marL="783458" lvl="1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dirty="0">
              <a:solidFill>
                <a:srgbClr val="6666FF"/>
              </a:solidFill>
            </a:endParaRPr>
          </a:p>
          <a:p>
            <a:pPr marL="783458" lvl="1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45B51C4-A20A-4F9D-A1BF-90309324BF74}" type="datetime1">
              <a:rPr lang="fr-FR" altLang="fr-FR"/>
              <a:pPr/>
              <a:t>16/02/2018</a:t>
            </a:fld>
            <a:endParaRPr lang="fr-FR" altLang="fr-FR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49CF1B3-BD89-4FFA-96B5-ECF1D59EE73A}" type="slidenum">
              <a:rPr lang="fr-FR" altLang="fr-FR"/>
              <a:pPr/>
              <a:t>39</a:t>
            </a:fld>
            <a:endParaRPr lang="fr-FR" altLang="fr-FR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41975" y="-397481"/>
            <a:ext cx="8544418" cy="1648974"/>
          </a:xfrm>
          <a:ln/>
        </p:spPr>
        <p:txBody>
          <a:bodyPr vert="horz" wrap="square" lIns="0" tIns="35485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3200" dirty="0"/>
              <a:t>Les modifications de l’arrêté ministériel du 22 sept 1994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2596" y="812750"/>
            <a:ext cx="10594284" cy="6843598"/>
          </a:xfrm>
          <a:ln/>
        </p:spPr>
        <p:txBody>
          <a:bodyPr/>
          <a:lstStyle/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b="1" u="sng" dirty="0">
              <a:solidFill>
                <a:srgbClr val="3333FF"/>
              </a:solidFill>
            </a:endParaRP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b="1" u="sng" dirty="0">
                <a:solidFill>
                  <a:srgbClr val="3333FF"/>
                </a:solidFill>
              </a:rPr>
              <a:t> </a:t>
            </a:r>
            <a:r>
              <a:rPr lang="fr-FR" altLang="fr-FR" sz="2000" b="1" u="sng" dirty="0">
                <a:solidFill>
                  <a:srgbClr val="3333FF"/>
                </a:solidFill>
              </a:rPr>
              <a:t>Articles 19.4: Dépoussiérer et contrôler les rejets d’air canalisés </a:t>
            </a:r>
            <a:r>
              <a:rPr lang="fr-FR" altLang="fr-FR" sz="2000" b="1" u="sng" dirty="0" smtClean="0">
                <a:solidFill>
                  <a:srgbClr val="3333FF"/>
                </a:solidFill>
              </a:rPr>
              <a:t>en fonction </a:t>
            </a:r>
            <a:r>
              <a:rPr lang="fr-FR" altLang="fr-FR" sz="2000" b="1" u="sng" dirty="0">
                <a:solidFill>
                  <a:srgbClr val="3333FF"/>
                </a:solidFill>
              </a:rPr>
              <a:t>de </a:t>
            </a:r>
            <a:r>
              <a:rPr lang="fr-FR" altLang="fr-FR" sz="2000" b="1" u="sng" dirty="0" smtClean="0">
                <a:solidFill>
                  <a:srgbClr val="3333FF"/>
                </a:solidFill>
              </a:rPr>
              <a:t>la</a:t>
            </a: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000" b="1" u="sng" dirty="0" smtClean="0">
                <a:solidFill>
                  <a:srgbClr val="3333FF"/>
                </a:solidFill>
              </a:rPr>
              <a:t>capacité </a:t>
            </a:r>
            <a:r>
              <a:rPr lang="fr-FR" altLang="fr-FR" sz="2000" b="1" u="sng" dirty="0">
                <a:solidFill>
                  <a:srgbClr val="3333FF"/>
                </a:solidFill>
              </a:rPr>
              <a:t>d’aspiration (seuil de 7000 m³/h</a:t>
            </a:r>
            <a:r>
              <a:rPr lang="fr-FR" altLang="fr-FR" sz="2000" b="1" u="sng" dirty="0" smtClean="0">
                <a:solidFill>
                  <a:srgbClr val="3333FF"/>
                </a:solidFill>
              </a:rPr>
              <a:t>)</a:t>
            </a: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sz="2400" b="1" u="sng" dirty="0">
              <a:solidFill>
                <a:srgbClr val="3333FF"/>
              </a:solidFill>
            </a:endParaRP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92252"/>
              </p:ext>
            </p:extLst>
          </p:nvPr>
        </p:nvGraphicFramePr>
        <p:xfrm>
          <a:off x="1569841" y="2215457"/>
          <a:ext cx="10295325" cy="3778763"/>
        </p:xfrm>
        <a:graphic>
          <a:graphicData uri="http://schemas.openxmlformats.org/drawingml/2006/table">
            <a:tbl>
              <a:tblPr/>
              <a:tblGrid>
                <a:gridCol w="4977787"/>
                <a:gridCol w="5317538"/>
              </a:tblGrid>
              <a:tr h="75753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fr-FR" alt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Capacité d’aspiration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fr-FR" alt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supérieure à 7000 m³/h 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endParaRPr kumimoji="0" lang="fr-FR" alt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14517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215900" indent="-215900"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215900" marR="0" lvl="0" indent="-21590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fr-FR" altLang="fr-FR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Lucida Sans Unicode" panose="020B0602030504020204" pitchFamily="34" charset="0"/>
                        </a:rPr>
                        <a:t>Capacité d’aspiration</a:t>
                      </a:r>
                    </a:p>
                    <a:p>
                      <a:pPr marL="215900" marR="0" lvl="0" indent="-21590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fr-FR" altLang="fr-FR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Lucida Sans Unicode" panose="020B0602030504020204" pitchFamily="34" charset="0"/>
                        </a:rPr>
                        <a:t> inférieure ou égale  à 7000 m³/h </a:t>
                      </a:r>
                    </a:p>
                  </a:txBody>
                  <a:tcPr marL="0" marR="0" marT="14517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998817">
                <a:tc>
                  <a:txBody>
                    <a:bodyPr/>
                    <a:lstStyle>
                      <a:lvl1pPr marL="215900" indent="-215900"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Char char="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Contrôle annuel concentration, débit et flux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Char char="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Mesure normalisée des PM10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Char char="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Concentration limite : 20 mg/Nm</a:t>
                      </a:r>
                      <a:r>
                        <a:rPr kumimoji="0" lang="fr-FR" altLang="fr-FR" sz="2000" b="0" i="1" u="none" strike="noStrike" cap="none" normalizeH="0" baseline="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 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Char char="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(contre 30 auparavant)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Char char="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En période de panne, dépassement de 48H  toléré (et 200 H annuel) sans jamais dépasser la concentration maxi de 500 mg/m³ (sinon arrêt de l’installation)</a:t>
                      </a:r>
                    </a:p>
                  </a:txBody>
                  <a:tcPr marL="0" marR="0" marT="14517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215900" indent="-215900"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Char char="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fr-FR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Rejets autant que possible canalisés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Char char="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Entretien annuel documenté permettant de garantir une concentration limite à 20 mg/Nm</a:t>
                      </a:r>
                      <a:r>
                        <a:rPr kumimoji="0" lang="fr-FR" altLang="fr-FR" sz="2000" b="0" i="1" u="none" strike="noStrike" cap="none" normalizeH="0" baseline="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 </a:t>
                      </a:r>
                    </a:p>
                  </a:txBody>
                  <a:tcPr marL="0" marR="0" marT="14517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424678" y="6056304"/>
            <a:ext cx="4585649" cy="29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13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Clr>
                <a:srgbClr val="FF8080"/>
              </a:buClr>
              <a:buSzPct val="100000"/>
            </a:pPr>
            <a:r>
              <a:rPr lang="fr-FR" altLang="fr-FR" sz="2400" b="1" i="1" dirty="0">
                <a:solidFill>
                  <a:srgbClr val="FF0000"/>
                </a:solidFill>
              </a:rPr>
              <a:t>Applicable au 1</a:t>
            </a:r>
            <a:r>
              <a:rPr lang="fr-FR" altLang="fr-FR" sz="2400" b="1" i="1" baseline="33000" dirty="0">
                <a:solidFill>
                  <a:srgbClr val="FF0000"/>
                </a:solidFill>
              </a:rPr>
              <a:t>er</a:t>
            </a:r>
            <a:r>
              <a:rPr lang="fr-FR" altLang="fr-FR" sz="2400" b="1" i="1" dirty="0">
                <a:solidFill>
                  <a:srgbClr val="FF0000"/>
                </a:solidFill>
              </a:rPr>
              <a:t> janvier 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E233-00F5-456F-B42E-1DC1EC7053E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2929" y="219815"/>
            <a:ext cx="660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822" y="1146321"/>
            <a:ext cx="110958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i="1" dirty="0"/>
          </a:p>
          <a:p>
            <a:pPr algn="ctr"/>
            <a:r>
              <a:rPr lang="fr-FR" sz="3200" b="1" dirty="0"/>
              <a:t>Convoyeurs à bandes : interventions et formations</a:t>
            </a:r>
            <a:r>
              <a:rPr lang="fr-FR" sz="3200" i="1" dirty="0"/>
              <a:t>, </a:t>
            </a:r>
          </a:p>
          <a:p>
            <a:pPr algn="ctr"/>
            <a:endParaRPr lang="fr-FR" sz="3200" i="1" dirty="0" smtClean="0"/>
          </a:p>
          <a:p>
            <a:pPr algn="ctr"/>
            <a:r>
              <a:rPr lang="fr-FR" sz="3200" i="1" dirty="0" smtClean="0"/>
              <a:t>M</a:t>
            </a:r>
            <a:r>
              <a:rPr lang="fr-FR" sz="3200" i="1" dirty="0"/>
              <a:t>. Cédric TURIN, Délégué PREVENCEM</a:t>
            </a:r>
            <a:r>
              <a:rPr lang="fr-FR" sz="3200" b="1" dirty="0"/>
              <a:t> </a:t>
            </a:r>
            <a:endParaRPr lang="fr-FR" sz="3200" b="1" dirty="0" smtClean="0"/>
          </a:p>
          <a:p>
            <a:pPr algn="ctr"/>
            <a:endParaRPr lang="fr-FR" sz="3200" i="1" dirty="0"/>
          </a:p>
          <a:p>
            <a:pPr algn="ctr"/>
            <a:r>
              <a:rPr lang="fr-FR" sz="3200" i="1" dirty="0" smtClean="0"/>
              <a:t>Mme </a:t>
            </a:r>
            <a:r>
              <a:rPr lang="fr-FR" sz="3200" i="1" dirty="0"/>
              <a:t>Julie BRAMON</a:t>
            </a:r>
            <a:r>
              <a:rPr lang="fr-FR" sz="3200" dirty="0"/>
              <a:t>, </a:t>
            </a:r>
            <a:r>
              <a:rPr lang="fr-FR" sz="3200" i="1" dirty="0"/>
              <a:t>Délégué régional CEFICEM</a:t>
            </a:r>
            <a:r>
              <a:rPr lang="fr-FR" sz="3200" dirty="0"/>
              <a:t> </a:t>
            </a:r>
          </a:p>
          <a:p>
            <a:pPr algn="ctr"/>
            <a:endParaRPr lang="fr-FR" sz="2800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125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90FA3F7-C88E-4596-913C-4D01E67E2DCD}" type="datetime1">
              <a:rPr lang="fr-FR" altLang="fr-FR"/>
              <a:pPr/>
              <a:t>16/02/2018</a:t>
            </a:fld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67D757-EC0D-47DB-B8AF-FEDFBC5FF5A4}" type="slidenum">
              <a:rPr lang="fr-FR" altLang="fr-FR"/>
              <a:pPr/>
              <a:t>40</a:t>
            </a:fld>
            <a:endParaRPr lang="fr-FR" altLang="fr-FR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41975" y="1"/>
            <a:ext cx="8544418" cy="825617"/>
          </a:xfrm>
          <a:ln/>
        </p:spPr>
        <p:txBody>
          <a:bodyPr vert="horz" wrap="square" lIns="0" tIns="35485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400" dirty="0"/>
              <a:t>Les modifications de l’arrêté ministériel du 22 sept 1994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22024" y="969010"/>
            <a:ext cx="10704855" cy="5497892"/>
          </a:xfrm>
          <a:ln/>
        </p:spPr>
        <p:txBody>
          <a:bodyPr/>
          <a:lstStyle/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000" b="1" u="sng" dirty="0" smtClean="0">
                <a:solidFill>
                  <a:srgbClr val="3333FF"/>
                </a:solidFill>
              </a:rPr>
              <a:t>Articles 19.5 à 19.9 : Surveiller l’impact du fonctionnement de la carrière sur son</a:t>
            </a: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000" b="1" u="sng" dirty="0" smtClean="0">
                <a:solidFill>
                  <a:srgbClr val="3333FF"/>
                </a:solidFill>
              </a:rPr>
              <a:t>environnement </a:t>
            </a: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sz="300" b="1" u="sng" dirty="0" smtClean="0">
              <a:solidFill>
                <a:srgbClr val="3333FF"/>
              </a:solidFill>
            </a:endParaRPr>
          </a:p>
          <a:p>
            <a:pPr marL="0" indent="97932" algn="ctr">
              <a:buClrTx/>
              <a:buSzTx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000" b="1" dirty="0" smtClean="0">
                <a:solidFill>
                  <a:srgbClr val="3333FF"/>
                </a:solidFill>
              </a:rPr>
              <a:t> </a:t>
            </a:r>
            <a:r>
              <a:rPr lang="fr-FR" altLang="fr-FR" sz="2000" b="1" dirty="0" smtClean="0"/>
              <a:t>Etablir un plan de surveillance des émissions de poussières</a:t>
            </a:r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1800" dirty="0" smtClean="0"/>
              <a:t>Pour des productions sup à 150 000 t/an (hors exploitation en eau)</a:t>
            </a:r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1800" dirty="0" smtClean="0"/>
              <a:t>Une réflexion à mener sur l’adéquation des anciens plans de surveillance (position et nombre de stations de mesure : station témoin / habitations ou bâtiments accueillants des personnes sensibles)</a:t>
            </a:r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1800" dirty="0" smtClean="0"/>
              <a:t>Campagne de mesures par jauges de retombées selon méthode normalisée + station météorologique ou achat de données météorologiques corrigées)</a:t>
            </a:r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1800" dirty="0" smtClean="0"/>
              <a:t>Campagne de 30 jours tous les 3 mois, si résultats satisfaisants diminution de la fréquence (semestrielle)</a:t>
            </a:r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1800" dirty="0" smtClean="0"/>
              <a:t>Objectifs à atteindre de 500 mg/m²/jour en moyenne annuelle glissante</a:t>
            </a:r>
          </a:p>
          <a:p>
            <a:pPr marL="391729" indent="-293797">
              <a:buClr>
                <a:srgbClr val="FF8080"/>
              </a:buClr>
              <a:buFont typeface="Wingdings" panose="05000000000000000000" pitchFamily="2" charset="2"/>
              <a:buChar char=""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1800" dirty="0" smtClean="0"/>
              <a:t>Bilan annuel commenté à transmettre à l’IIC avant le 31 mars (GEREP)</a:t>
            </a:r>
          </a:p>
          <a:p>
            <a:pPr marL="391729" indent="-293797" algn="ctr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sz="800" b="1" i="1" dirty="0" smtClean="0">
              <a:solidFill>
                <a:srgbClr val="FF0000"/>
              </a:solidFill>
            </a:endParaRPr>
          </a:p>
          <a:p>
            <a:pPr marL="391729" indent="-293797" algn="ctr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sz="2400" b="1" i="1" dirty="0" smtClean="0">
                <a:solidFill>
                  <a:srgbClr val="FF0000"/>
                </a:solidFill>
              </a:rPr>
              <a:t>Applicable au 1</a:t>
            </a:r>
            <a:r>
              <a:rPr lang="fr-FR" altLang="fr-FR" sz="2400" b="1" i="1" baseline="33000" dirty="0" smtClean="0">
                <a:solidFill>
                  <a:srgbClr val="FF0000"/>
                </a:solidFill>
              </a:rPr>
              <a:t>er</a:t>
            </a:r>
            <a:r>
              <a:rPr lang="fr-FR" altLang="fr-FR" sz="2400" b="1" i="1" dirty="0" smtClean="0">
                <a:solidFill>
                  <a:srgbClr val="FF0000"/>
                </a:solidFill>
              </a:rPr>
              <a:t> janvier 2018</a:t>
            </a: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dirty="0" smtClean="0"/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b="1" dirty="0" smtClean="0">
              <a:solidFill>
                <a:srgbClr val="0000CC"/>
              </a:solidFill>
            </a:endParaRP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i="1" dirty="0" smtClean="0"/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r>
              <a:rPr lang="fr-FR" altLang="fr-FR" i="1" dirty="0" smtClean="0"/>
              <a:t> </a:t>
            </a:r>
          </a:p>
          <a:p>
            <a:pPr marL="391729" indent="-293797" algn="ctr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b="1" i="1" dirty="0" smtClean="0">
              <a:solidFill>
                <a:srgbClr val="3333FF"/>
              </a:solidFill>
            </a:endParaRPr>
          </a:p>
          <a:p>
            <a:pPr marL="391729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dirty="0" smtClean="0"/>
          </a:p>
          <a:p>
            <a:pPr marL="783458" lvl="1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dirty="0" smtClean="0">
              <a:solidFill>
                <a:srgbClr val="6666FF"/>
              </a:solidFill>
            </a:endParaRPr>
          </a:p>
          <a:p>
            <a:pPr marL="783458" lvl="1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dirty="0" smtClean="0"/>
          </a:p>
          <a:p>
            <a:pPr marL="783458" lvl="1" indent="-293797">
              <a:buClr>
                <a:srgbClr val="FF8080"/>
              </a:buClr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endParaRPr lang="fr-FR" alt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968733" y="1828993"/>
            <a:ext cx="2613874" cy="93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94051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5988" b="1">
                <a:solidFill>
                  <a:srgbClr val="808080"/>
                </a:solidFill>
              </a:rPr>
              <a:t>MERCI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E233-00F5-456F-B42E-1DC1EC7053E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2929" y="219815"/>
            <a:ext cx="660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822" y="1146321"/>
            <a:ext cx="110958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i="1" dirty="0"/>
          </a:p>
          <a:p>
            <a:pPr algn="ctr"/>
            <a:r>
              <a:rPr lang="fr-FR" sz="3200" b="1" dirty="0"/>
              <a:t>Prévention des risques professionnels, </a:t>
            </a:r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r>
              <a:rPr lang="fr-FR" sz="3200" i="1" dirty="0"/>
              <a:t>M. Marc BURY, Ingénieur-conseil, CARSAT Nord-Est</a:t>
            </a:r>
          </a:p>
          <a:p>
            <a:pPr algn="ctr"/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953075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/>
          </p:cNvSpPr>
          <p:nvPr/>
        </p:nvSpPr>
        <p:spPr bwMode="auto">
          <a:xfrm>
            <a:off x="2514601" y="1"/>
            <a:ext cx="6202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2400" b="1" u="sng">
              <a:solidFill>
                <a:srgbClr val="000000"/>
              </a:solidFill>
            </a:endParaRPr>
          </a:p>
        </p:txBody>
      </p:sp>
      <p:sp>
        <p:nvSpPr>
          <p:cNvPr id="3078" name="AutoShape 8" descr="Résultat de recherche d'images pour &quot;icone risque chimique&quot;"/>
          <p:cNvSpPr>
            <a:spLocks noChangeAspect="1" noChangeArrowheads="1"/>
          </p:cNvSpPr>
          <p:nvPr/>
        </p:nvSpPr>
        <p:spPr bwMode="auto">
          <a:xfrm>
            <a:off x="60626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079" name="AutoShape 10" descr="Résultat de recherche d'images pour &quot;icone risque chimique&quot;"/>
          <p:cNvSpPr>
            <a:spLocks noChangeAspect="1" noChangeArrowheads="1"/>
          </p:cNvSpPr>
          <p:nvPr/>
        </p:nvSpPr>
        <p:spPr bwMode="auto">
          <a:xfrm>
            <a:off x="6215063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080" name="AutoShape 12" descr="Résultat de recherche d'images pour &quot;icone risque chimique&quot;"/>
          <p:cNvSpPr>
            <a:spLocks noChangeAspect="1" noChangeArrowheads="1"/>
          </p:cNvSpPr>
          <p:nvPr/>
        </p:nvSpPr>
        <p:spPr bwMode="auto">
          <a:xfrm>
            <a:off x="6367463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01607" y="6273225"/>
            <a:ext cx="6676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dirty="0">
                <a:solidFill>
                  <a:srgbClr val="00B0F0"/>
                </a:solidFill>
              </a:rPr>
              <a:t>Intervention Carsat Nord-Est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dirty="0">
                <a:solidFill>
                  <a:srgbClr val="00B0F0"/>
                </a:solidFill>
              </a:rPr>
              <a:t>Rencontre annuelle Prévention / UNICEM / 9 février 2018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051248" y="1628800"/>
            <a:ext cx="8077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ENJEUX DE LA PREVENTION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POUR LES ENTREPRISES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48" y="3284984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32" y="3009504"/>
            <a:ext cx="4250071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8" descr="LOGO CARS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437113"/>
            <a:ext cx="27368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036"/>
          <p:cNvSpPr>
            <a:spLocks noChangeArrowheads="1"/>
          </p:cNvSpPr>
          <p:nvPr/>
        </p:nvSpPr>
        <p:spPr bwMode="auto">
          <a:xfrm>
            <a:off x="1993900" y="2343151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3600" dirty="0">
                <a:solidFill>
                  <a:srgbClr val="333399"/>
                </a:solidFill>
                <a:latin typeface="Comic Sans MS" panose="030F0702030302020204" pitchFamily="66" charset="0"/>
                <a:cs typeface="Arial" charset="0"/>
              </a:rPr>
              <a:t>Qui est-il ? </a:t>
            </a:r>
          </a:p>
        </p:txBody>
      </p:sp>
      <p:pic>
        <p:nvPicPr>
          <p:cNvPr id="8196" name="Image 4" descr="images film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60" y="3700463"/>
            <a:ext cx="19177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1774825" y="1543051"/>
            <a:ext cx="822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3600" dirty="0">
                <a:solidFill>
                  <a:srgbClr val="003399"/>
                </a:solidFill>
                <a:latin typeface="Comic Sans MS" panose="030F0702030302020204" pitchFamily="66" charset="0"/>
                <a:cs typeface="Arial" charset="0"/>
              </a:rPr>
              <a:t>L’assureur du risque professionnel </a:t>
            </a:r>
            <a:r>
              <a:rPr lang="fr-FR" altLang="fr-FR" sz="2800" dirty="0">
                <a:solidFill>
                  <a:srgbClr val="003399"/>
                </a:solidFill>
                <a:latin typeface="Comic Sans MS" panose="030F0702030302020204" pitchFamily="66" charset="0"/>
                <a:cs typeface="Arial" charset="0"/>
              </a:rPr>
              <a:t>:</a:t>
            </a:r>
          </a:p>
        </p:txBody>
      </p:sp>
      <p:pic>
        <p:nvPicPr>
          <p:cNvPr id="8198" name="Picture 1038" descr="F:\BuryMarc\Logos\LogoRisques pro_fondblanc_NE jpgnouvelle charte2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013076"/>
            <a:ext cx="22336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èze 1"/>
          <p:cNvSpPr/>
          <p:nvPr/>
        </p:nvSpPr>
        <p:spPr bwMode="auto">
          <a:xfrm rot="5400000">
            <a:off x="5231929" y="3068985"/>
            <a:ext cx="1944216" cy="2232198"/>
          </a:xfrm>
          <a:prstGeom prst="trapezoid">
            <a:avLst>
              <a:gd name="adj" fmla="val 32722"/>
            </a:avLst>
          </a:prstGeom>
          <a:solidFill>
            <a:srgbClr val="FFFFCC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095500" y="3108325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3600" i="1" dirty="0">
                <a:solidFill>
                  <a:srgbClr val="333399"/>
                </a:solidFill>
              </a:rPr>
              <a:t>Enjeux juridiques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31" y="4005065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2209800" y="1219200"/>
            <a:ext cx="2438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362314" y="2643944"/>
            <a:ext cx="3200400" cy="9144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12700">
            <a:solidFill>
              <a:srgbClr val="003399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dirty="0">
                <a:solidFill>
                  <a:srgbClr val="000000"/>
                </a:solidFill>
              </a:rPr>
              <a:t>Enjeux juridiques</a:t>
            </a:r>
          </a:p>
        </p:txBody>
      </p:sp>
      <p:sp>
        <p:nvSpPr>
          <p:cNvPr id="5127" name="AutoShape 9"/>
          <p:cNvSpPr>
            <a:spLocks/>
          </p:cNvSpPr>
          <p:nvPr/>
        </p:nvSpPr>
        <p:spPr bwMode="auto">
          <a:xfrm>
            <a:off x="3826178" y="1219200"/>
            <a:ext cx="144160" cy="3120426"/>
          </a:xfrm>
          <a:prstGeom prst="leftBrace">
            <a:avLst>
              <a:gd name="adj1" fmla="val 54167"/>
              <a:gd name="adj2" fmla="val 50000"/>
            </a:avLst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4287968" y="1630846"/>
            <a:ext cx="7706212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u="sng" dirty="0">
                <a:solidFill>
                  <a:srgbClr val="000000"/>
                </a:solidFill>
                <a:latin typeface="Comic Sans MS" panose="030F0702030302020204" pitchFamily="66" charset="0"/>
              </a:rPr>
              <a:t>Des responsabilités civiles :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000000"/>
                </a:solidFill>
                <a:latin typeface="Comic Sans MS" panose="030F0702030302020204" pitchFamily="66" charset="0"/>
              </a:rPr>
              <a:t>Code civil / cas particulier de 	</a:t>
            </a:r>
            <a:r>
              <a:rPr lang="fr-FR" altLang="fr-F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l’accident </a:t>
            </a:r>
            <a:r>
              <a:rPr lang="fr-FR" altLang="fr-FR" dirty="0">
                <a:solidFill>
                  <a:srgbClr val="000000"/>
                </a:solidFill>
                <a:latin typeface="Comic Sans MS" panose="030F0702030302020204" pitchFamily="66" charset="0"/>
              </a:rPr>
              <a:t>du travail</a:t>
            </a: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4403482" y="3101144"/>
            <a:ext cx="4536504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u="sng" dirty="0">
                <a:solidFill>
                  <a:srgbClr val="000000"/>
                </a:solidFill>
                <a:latin typeface="Comic Sans MS" panose="030F0702030302020204" pitchFamily="66" charset="0"/>
              </a:rPr>
              <a:t>Des responsabilités pénales :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000000"/>
                </a:solidFill>
                <a:latin typeface="Comic Sans MS" panose="030F0702030302020204" pitchFamily="66" charset="0"/>
              </a:rPr>
              <a:t>Code pénal / code du travail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Responsabilités</a:t>
            </a:r>
          </a:p>
        </p:txBody>
      </p:sp>
    </p:spTree>
    <p:extLst>
      <p:ext uri="{BB962C8B-B14F-4D97-AF65-F5344CB8AC3E}">
        <p14:creationId xmlns:p14="http://schemas.microsoft.com/office/powerpoint/2010/main" val="8755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1743075" y="2530475"/>
            <a:ext cx="850423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/>
          <a:p>
            <a:pPr marL="255304" indent="-255304" algn="ctr">
              <a:buClr>
                <a:srgbClr val="FFFFFF"/>
              </a:buClr>
              <a:buFont typeface="Arial" pitchFamily="34" charset="0"/>
              <a:buChar char="&gt;"/>
              <a:defRPr/>
            </a:pPr>
            <a:r>
              <a:rPr lang="fr-FR" sz="2700" u="sng" dirty="0">
                <a:solidFill>
                  <a:srgbClr val="FF0000"/>
                </a:solidFill>
              </a:rPr>
              <a:t>Les responsabilités civile et pénale </a:t>
            </a:r>
          </a:p>
        </p:txBody>
      </p:sp>
      <p:sp>
        <p:nvSpPr>
          <p:cNvPr id="4" name="Titre 6"/>
          <p:cNvSpPr txBox="1">
            <a:spLocks/>
          </p:cNvSpPr>
          <p:nvPr/>
        </p:nvSpPr>
        <p:spPr bwMode="auto">
          <a:xfrm>
            <a:off x="4583113" y="4868864"/>
            <a:ext cx="29527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57" tIns="44028" rIns="88057" bIns="44028"/>
          <a:lstStyle/>
          <a:p>
            <a:pPr marL="255304" indent="-255304">
              <a:defRPr/>
            </a:pPr>
            <a:r>
              <a:rPr lang="fr-FR" sz="1600" dirty="0">
                <a:solidFill>
                  <a:srgbClr val="5F5F5F"/>
                </a:solidFill>
                <a:cs typeface="Arial" charset="0"/>
              </a:rPr>
              <a:t>Film RC-RP par Me LEDOUX</a:t>
            </a:r>
          </a:p>
        </p:txBody>
      </p:sp>
      <p:pic>
        <p:nvPicPr>
          <p:cNvPr id="40964" name="Image 6" descr="images film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573464"/>
            <a:ext cx="19446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4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2095501" y="2083756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3600" i="1" dirty="0">
                <a:solidFill>
                  <a:srgbClr val="333399"/>
                </a:solidFill>
              </a:rPr>
              <a:t>Enjeux humains et sociaux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22" y="3357109"/>
            <a:ext cx="3050754" cy="203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837282" y="1189310"/>
            <a:ext cx="5486399" cy="3527206"/>
          </a:xfrm>
        </p:spPr>
        <p:txBody>
          <a:bodyPr/>
          <a:lstStyle/>
          <a:p>
            <a:pPr marL="173822" lvl="1" indent="0" algn="ctr">
              <a:buNone/>
              <a:defRPr/>
            </a:pPr>
            <a:r>
              <a:rPr lang="fr-FR" altLang="fr-FR" sz="2000" u="sng" dirty="0">
                <a:latin typeface="Comic Sans MS" panose="030F0702030302020204" pitchFamily="66" charset="0"/>
                <a:ea typeface="ＭＳ Ｐゴシック" pitchFamily="34" charset="-128"/>
              </a:rPr>
              <a:t>Rappel :</a:t>
            </a:r>
          </a:p>
          <a:p>
            <a:pPr marL="173822" lvl="1" indent="0">
              <a:buNone/>
              <a:defRPr/>
            </a:pPr>
            <a:endParaRPr lang="fr-FR" altLang="fr-FR" sz="2000" u="sng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90488" lvl="1" indent="0">
              <a:buNone/>
              <a:defRPr/>
            </a:pPr>
            <a:r>
              <a:rPr lang="fr-FR" altLang="fr-FR" sz="2000" dirty="0">
                <a:latin typeface="Comic Sans MS" panose="030F0702030302020204" pitchFamily="66" charset="0"/>
                <a:ea typeface="ＭＳ Ｐゴシック" pitchFamily="34" charset="-128"/>
              </a:rPr>
              <a:t>Les données </a:t>
            </a:r>
            <a:r>
              <a:rPr lang="fr-FR" altLang="fr-FR" sz="2000" dirty="0" smtClean="0">
                <a:latin typeface="Comic Sans MS" panose="030F0702030302020204" pitchFamily="66" charset="0"/>
                <a:ea typeface="ＭＳ Ｐゴシック" pitchFamily="34" charset="-128"/>
              </a:rPr>
              <a:t>statistiques (AT</a:t>
            </a:r>
            <a:r>
              <a:rPr lang="fr-FR" altLang="fr-FR" sz="2000" dirty="0">
                <a:latin typeface="Comic Sans MS" panose="030F0702030302020204" pitchFamily="66" charset="0"/>
                <a:ea typeface="ＭＳ Ｐゴシック" pitchFamily="34" charset="-128"/>
              </a:rPr>
              <a:t>, TJ, MP et synthèse) </a:t>
            </a:r>
            <a:r>
              <a:rPr lang="fr-FR" altLang="fr-FR" sz="2000" dirty="0" smtClean="0">
                <a:latin typeface="Comic Sans MS" panose="030F0702030302020204" pitchFamily="66" charset="0"/>
                <a:ea typeface="ＭＳ Ｐゴシック" pitchFamily="34" charset="-128"/>
              </a:rPr>
              <a:t>sont accessibles</a:t>
            </a:r>
            <a:r>
              <a:rPr lang="fr-FR" altLang="fr-FR" sz="2000" dirty="0">
                <a:latin typeface="Comic Sans MS" panose="030F0702030302020204" pitchFamily="66" charset="0"/>
                <a:ea typeface="ＭＳ Ｐゴシック" pitchFamily="34" charset="-128"/>
              </a:rPr>
              <a:t>, sur simple interrogation, au niveau le plus fin, et croise CTN et </a:t>
            </a:r>
            <a:r>
              <a:rPr lang="fr-FR" altLang="fr-FR" sz="2000" b="1" dirty="0">
                <a:latin typeface="Comic Sans MS" panose="030F0702030302020204" pitchFamily="66" charset="0"/>
                <a:ea typeface="ＭＳ Ｐゴシック" pitchFamily="34" charset="-128"/>
              </a:rPr>
              <a:t>codes NAF</a:t>
            </a:r>
            <a:r>
              <a:rPr lang="fr-FR" altLang="fr-FR" sz="2000" dirty="0">
                <a:latin typeface="Comic Sans MS" panose="030F0702030302020204" pitchFamily="66" charset="0"/>
                <a:ea typeface="ＭＳ Ｐゴシック" pitchFamily="34" charset="-128"/>
              </a:rPr>
              <a:t>, </a:t>
            </a:r>
            <a:endParaRPr lang="fr-FR" altLang="fr-FR" sz="20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90488" lvl="1" indent="0">
              <a:buNone/>
              <a:defRPr/>
            </a:pPr>
            <a:endParaRPr lang="fr-FR" altLang="fr-FR" sz="20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90488" lvl="1" indent="0">
              <a:buNone/>
              <a:defRPr/>
            </a:pPr>
            <a:r>
              <a:rPr lang="fr-FR" altLang="fr-FR" sz="1800" dirty="0">
                <a:latin typeface="Comic Sans MS" panose="030F0702030302020204" pitchFamily="66" charset="0"/>
                <a:ea typeface="ＭＳ Ｐゴシック" pitchFamily="34" charset="-128"/>
              </a:rPr>
              <a:t>sur le site des risques professionnels . </a:t>
            </a:r>
            <a:r>
              <a:rPr lang="fr-FR" altLang="fr-FR" sz="1800" i="1" dirty="0" err="1">
                <a:solidFill>
                  <a:srgbClr val="7030A0"/>
                </a:solidFill>
                <a:latin typeface="Comic Sans MS" panose="030F0702030302020204" pitchFamily="66" charset="0"/>
                <a:ea typeface="ＭＳ Ｐゴシック" pitchFamily="34" charset="-128"/>
              </a:rPr>
              <a:t>ameli</a:t>
            </a:r>
            <a:r>
              <a:rPr lang="fr-FR" altLang="fr-FR" sz="1800" dirty="0">
                <a:latin typeface="Comic Sans MS" panose="030F0702030302020204" pitchFamily="66" charset="0"/>
                <a:ea typeface="ＭＳ Ｐゴシック" pitchFamily="34" charset="-128"/>
              </a:rPr>
              <a:t>, dans la rubrique « statistiques » </a:t>
            </a:r>
            <a:br>
              <a:rPr lang="fr-FR" altLang="fr-FR" sz="1800" dirty="0">
                <a:latin typeface="Comic Sans MS" panose="030F0702030302020204" pitchFamily="66" charset="0"/>
                <a:ea typeface="ＭＳ Ｐゴシック" pitchFamily="34" charset="-128"/>
              </a:rPr>
            </a:br>
            <a:endParaRPr lang="fr-FR" altLang="fr-FR" sz="18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173822" indent="0">
              <a:buNone/>
              <a:defRPr/>
            </a:pPr>
            <a:endParaRPr lang="fr-FR" altLang="fr-FR" sz="2000" b="0" dirty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  <p:pic>
        <p:nvPicPr>
          <p:cNvPr id="17415" name="Image 2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78" y="1023564"/>
            <a:ext cx="5034326" cy="583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7287" y="5615053"/>
            <a:ext cx="6434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</a:rPr>
              <a:t>http://www.risquesprofessionnels.ameli.fr/statistiques-et-analyse/sinistralite-atmp.html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Statistiques</a:t>
            </a:r>
          </a:p>
        </p:txBody>
      </p:sp>
    </p:spTree>
    <p:extLst>
      <p:ext uri="{BB962C8B-B14F-4D97-AF65-F5344CB8AC3E}">
        <p14:creationId xmlns:p14="http://schemas.microsoft.com/office/powerpoint/2010/main" val="42792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pour une image  1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" b="417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RENCONTRE REGIONALE DE SECURITE ET DE PREVENTION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9 février 2018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82" y="32658"/>
            <a:ext cx="3567306" cy="15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1186" y="1124744"/>
            <a:ext cx="12070814" cy="4464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defRPr/>
            </a:pPr>
            <a:r>
              <a:rPr lang="fr-FR" sz="2800" b="1" dirty="0">
                <a:solidFill>
                  <a:srgbClr val="003399"/>
                </a:solidFill>
                <a:latin typeface="Comic Sans MS" panose="030F0702030302020204" pitchFamily="66" charset="0"/>
              </a:rPr>
              <a:t>Le périmètre des activités de l’industrie extractive est représenté principalement par les code NAF suivants :</a:t>
            </a:r>
          </a:p>
          <a:p>
            <a:pPr>
              <a:defRPr/>
            </a:pPr>
            <a:endParaRPr lang="fr-FR" sz="2800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0811Z   Extraction </a:t>
            </a:r>
            <a:r>
              <a:rPr lang="fr-FR" sz="2400" dirty="0">
                <a:solidFill>
                  <a:srgbClr val="003399"/>
                </a:solidFill>
                <a:latin typeface="Comic Sans MS" panose="030F0702030302020204" pitchFamily="66" charset="0"/>
              </a:rPr>
              <a:t>de pierres ornementales et de </a:t>
            </a:r>
            <a:r>
              <a:rPr lang="fr-FR" sz="24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construction</a:t>
            </a:r>
            <a:r>
              <a:rPr lang="fr-FR" sz="2400" dirty="0">
                <a:solidFill>
                  <a:srgbClr val="003399"/>
                </a:solidFill>
                <a:latin typeface="Comic Sans MS" panose="030F0702030302020204" pitchFamily="66" charset="0"/>
              </a:rPr>
              <a:t>, de calcaire industriel, de gypse, </a:t>
            </a:r>
            <a:r>
              <a:rPr lang="fr-FR" sz="24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de </a:t>
            </a:r>
            <a:r>
              <a:rPr lang="fr-FR" sz="2400" dirty="0">
                <a:solidFill>
                  <a:srgbClr val="003399"/>
                </a:solidFill>
                <a:latin typeface="Comic Sans MS" panose="030F0702030302020204" pitchFamily="66" charset="0"/>
              </a:rPr>
              <a:t>craie et </a:t>
            </a:r>
            <a:r>
              <a:rPr lang="fr-FR" sz="24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d'ardoise</a:t>
            </a:r>
          </a:p>
          <a:p>
            <a:pPr>
              <a:defRPr/>
            </a:pPr>
            <a:endParaRPr lang="fr-FR" sz="2400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0812Z   Exploitation </a:t>
            </a:r>
            <a:r>
              <a:rPr lang="fr-FR" sz="2400" dirty="0">
                <a:solidFill>
                  <a:srgbClr val="003399"/>
                </a:solidFill>
                <a:latin typeface="Comic Sans MS" panose="030F0702030302020204" pitchFamily="66" charset="0"/>
              </a:rPr>
              <a:t>de gravières et sablières, </a:t>
            </a:r>
            <a:r>
              <a:rPr lang="fr-FR" sz="24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extraction </a:t>
            </a:r>
            <a:r>
              <a:rPr lang="fr-FR" sz="2400" dirty="0">
                <a:solidFill>
                  <a:srgbClr val="003399"/>
                </a:solidFill>
                <a:latin typeface="Comic Sans MS" panose="030F0702030302020204" pitchFamily="66" charset="0"/>
              </a:rPr>
              <a:t>d'argiles et </a:t>
            </a:r>
            <a:r>
              <a:rPr lang="fr-FR" sz="24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de kaolin</a:t>
            </a:r>
          </a:p>
          <a:p>
            <a:pPr>
              <a:defRPr/>
            </a:pPr>
            <a:endParaRPr lang="fr-FR" sz="2400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2351Z   Fabrication </a:t>
            </a:r>
            <a:r>
              <a:rPr lang="fr-FR" sz="2400" dirty="0">
                <a:solidFill>
                  <a:srgbClr val="003399"/>
                </a:solidFill>
                <a:latin typeface="Comic Sans MS" panose="030F0702030302020204" pitchFamily="66" charset="0"/>
              </a:rPr>
              <a:t>de </a:t>
            </a:r>
            <a:r>
              <a:rPr lang="fr-FR" sz="24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ciment</a:t>
            </a:r>
          </a:p>
          <a:p>
            <a:pPr>
              <a:defRPr/>
            </a:pPr>
            <a:endParaRPr lang="fr-FR" sz="2400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2363Z  Fabrication </a:t>
            </a:r>
            <a:r>
              <a:rPr lang="fr-FR" sz="2400" dirty="0">
                <a:solidFill>
                  <a:srgbClr val="003399"/>
                </a:solidFill>
                <a:latin typeface="Comic Sans MS" panose="030F0702030302020204" pitchFamily="66" charset="0"/>
              </a:rPr>
              <a:t>de béton prêt à l'emploi</a:t>
            </a:r>
          </a:p>
          <a:p>
            <a:pPr>
              <a:defRPr/>
            </a:pPr>
            <a:endParaRPr lang="fr-FR" sz="2000" dirty="0">
              <a:solidFill>
                <a:srgbClr val="003399"/>
              </a:solidFill>
            </a:endParaRPr>
          </a:p>
          <a:p>
            <a:pPr>
              <a:defRPr/>
            </a:pPr>
            <a:endParaRPr lang="fr-FR" sz="32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oneTexte 4"/>
          <p:cNvSpPr txBox="1">
            <a:spLocks noChangeArrowheads="1"/>
          </p:cNvSpPr>
          <p:nvPr/>
        </p:nvSpPr>
        <p:spPr bwMode="auto">
          <a:xfrm>
            <a:off x="3845273" y="116632"/>
            <a:ext cx="4537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Statistiques nationales</a:t>
            </a:r>
          </a:p>
        </p:txBody>
      </p:sp>
      <p:sp>
        <p:nvSpPr>
          <p:cNvPr id="6" name="Titre 6"/>
          <p:cNvSpPr txBox="1">
            <a:spLocks/>
          </p:cNvSpPr>
          <p:nvPr/>
        </p:nvSpPr>
        <p:spPr bwMode="auto">
          <a:xfrm>
            <a:off x="464545" y="5594580"/>
            <a:ext cx="53292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57" tIns="44028" rIns="88057" bIns="44028"/>
          <a:lstStyle/>
          <a:p>
            <a:pPr marL="255304" indent="-255304">
              <a:defRPr/>
            </a:pPr>
            <a:r>
              <a:rPr lang="fr-FR" sz="1600" dirty="0">
                <a:solidFill>
                  <a:srgbClr val="5F5F5F"/>
                </a:solidFill>
                <a:cs typeface="Arial" charset="0"/>
              </a:rPr>
              <a:t>Statistiques ATMP - CNAM 2015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6290156"/>
            <a:ext cx="593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TF =   Nombre AT x 1 000 000/ Nombre heures travaillées</a:t>
            </a:r>
          </a:p>
          <a:p>
            <a:pPr>
              <a:defRPr/>
            </a:pPr>
            <a:r>
              <a:rPr lang="fr-FR" sz="14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TG =  Nombre de journées perdues x 1 000/ Nombre d’heures travaillées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5" y="964602"/>
            <a:ext cx="11015031" cy="409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7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207568" y="116632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Données comparées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2" y="1835381"/>
            <a:ext cx="10942378" cy="346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3553" y="692697"/>
            <a:ext cx="79208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Evolution comparée du Taux de fréquence (Nat/CA) </a:t>
            </a:r>
          </a:p>
          <a:p>
            <a:pPr algn="ctr"/>
            <a:r>
              <a:rPr lang="fr-F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Codes APE Carrières cumulés relevant du CTN F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6290156"/>
            <a:ext cx="593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TF =   Nombre AT x 1 000 000/ Nombre heures travaillées</a:t>
            </a:r>
          </a:p>
          <a:p>
            <a:pPr>
              <a:defRPr/>
            </a:pPr>
            <a:r>
              <a:rPr lang="fr-FR" sz="14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TG =  Nombre de journées perdues x 1 000/ Nombre d’heures travaillées</a:t>
            </a:r>
          </a:p>
        </p:txBody>
      </p:sp>
    </p:spTree>
    <p:extLst>
      <p:ext uri="{BB962C8B-B14F-4D97-AF65-F5344CB8AC3E}">
        <p14:creationId xmlns:p14="http://schemas.microsoft.com/office/powerpoint/2010/main" val="42176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207568" y="116632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Données comparées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3553" y="692697"/>
            <a:ext cx="79208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Evolution comparée du Taux de gravité (Nat/CA)</a:t>
            </a:r>
          </a:p>
          <a:p>
            <a:pPr algn="ctr"/>
            <a:r>
              <a:rPr lang="fr-F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Codes APE Carrières cumulés relevant du CTN F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3" y="1769279"/>
            <a:ext cx="10951100" cy="348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6290156"/>
            <a:ext cx="593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TF =   Nombre AT x 1 000 000/ Nombre heures travaillées</a:t>
            </a:r>
          </a:p>
          <a:p>
            <a:pPr>
              <a:defRPr/>
            </a:pPr>
            <a:r>
              <a:rPr lang="fr-FR" sz="14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TG =  Nombre de journées perdues x 1 000/ Nombre d’heures travaillées</a:t>
            </a:r>
          </a:p>
        </p:txBody>
      </p:sp>
    </p:spTree>
    <p:extLst>
      <p:ext uri="{BB962C8B-B14F-4D97-AF65-F5344CB8AC3E}">
        <p14:creationId xmlns:p14="http://schemas.microsoft.com/office/powerpoint/2010/main" val="36623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207568" y="116632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Données comparées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17" y="3802247"/>
            <a:ext cx="7675083" cy="305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17" y="737320"/>
            <a:ext cx="7622114" cy="30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2709" y="2753823"/>
            <a:ext cx="3165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Evolution Taux </a:t>
            </a:r>
            <a:r>
              <a:rPr lang="fr-FR" b="1" dirty="0">
                <a:solidFill>
                  <a:srgbClr val="000000"/>
                </a:solidFill>
                <a:latin typeface="Comic Sans MS" panose="030F0702030302020204" pitchFamily="66" charset="0"/>
              </a:rPr>
              <a:t>de </a:t>
            </a:r>
            <a:r>
              <a:rPr lang="fr-F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fréquence 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par </a:t>
            </a:r>
            <a:r>
              <a:rPr lang="fr-FR" b="1" dirty="0">
                <a:solidFill>
                  <a:srgbClr val="000000"/>
                </a:solidFill>
                <a:latin typeface="Comic Sans MS" panose="030F0702030302020204" pitchFamily="66" charset="0"/>
              </a:rPr>
              <a:t>code APE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207568" y="116632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Données comparées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54" y="692696"/>
            <a:ext cx="722238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54" y="3769876"/>
            <a:ext cx="722238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91444" y="2369184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omic Sans MS" panose="030F0702030302020204" pitchFamily="66" charset="0"/>
              </a:rPr>
              <a:t>Evolution</a:t>
            </a:r>
          </a:p>
          <a:p>
            <a:pPr algn="ctr"/>
            <a:r>
              <a:rPr lang="fr-FR" b="1" dirty="0">
                <a:solidFill>
                  <a:srgbClr val="000000"/>
                </a:solidFill>
                <a:latin typeface="Comic Sans MS" panose="030F0702030302020204" pitchFamily="66" charset="0"/>
              </a:rPr>
              <a:t>Taux de gravité</a:t>
            </a:r>
          </a:p>
          <a:p>
            <a:pPr algn="ctr"/>
            <a:r>
              <a:rPr lang="fr-FR" b="1" dirty="0">
                <a:solidFill>
                  <a:srgbClr val="000000"/>
                </a:solidFill>
                <a:latin typeface="Comic Sans MS" panose="030F0702030302020204" pitchFamily="66" charset="0"/>
              </a:rPr>
              <a:t>par code APE</a:t>
            </a:r>
          </a:p>
        </p:txBody>
      </p:sp>
    </p:spTree>
    <p:extLst>
      <p:ext uri="{BB962C8B-B14F-4D97-AF65-F5344CB8AC3E}">
        <p14:creationId xmlns:p14="http://schemas.microsoft.com/office/powerpoint/2010/main" val="36623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2150584" y="2138841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3600" i="1" dirty="0">
                <a:solidFill>
                  <a:srgbClr val="333399"/>
                </a:solidFill>
              </a:rPr>
              <a:t>Enjeux économiques - tarification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09" y="3329736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2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65254" y="980728"/>
            <a:ext cx="11325340" cy="511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fr-FR" b="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Plus l'effectif de </a:t>
            </a:r>
            <a:r>
              <a:rPr lang="fr-FR" b="0" u="sng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l'entreprise</a:t>
            </a:r>
            <a:r>
              <a:rPr lang="fr-FR" b="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est élevé, </a:t>
            </a:r>
            <a:endParaRPr lang="fr-FR" b="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fr-FR" b="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plus </a:t>
            </a:r>
            <a:r>
              <a:rPr lang="fr-FR" b="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la tarification est individualisée.</a:t>
            </a:r>
          </a:p>
          <a:p>
            <a:endParaRPr lang="fr-FR" b="0" kern="0" dirty="0">
              <a:solidFill>
                <a:srgbClr val="000000"/>
              </a:solidFill>
            </a:endParaRPr>
          </a:p>
          <a:p>
            <a:pPr algn="l"/>
            <a:endParaRPr lang="fr-FR" sz="2400" b="0" kern="0" dirty="0">
              <a:solidFill>
                <a:srgbClr val="00000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964444" y="2545590"/>
            <a:ext cx="8695161" cy="3679724"/>
            <a:chOff x="3641729" y="2857903"/>
            <a:chExt cx="6423832" cy="3441259"/>
          </a:xfrm>
        </p:grpSpPr>
        <p:sp>
          <p:nvSpPr>
            <p:cNvPr id="22" name="ZoneTexte 21"/>
            <p:cNvSpPr txBox="1"/>
            <p:nvPr/>
          </p:nvSpPr>
          <p:spPr>
            <a:xfrm>
              <a:off x="8481385" y="4020065"/>
              <a:ext cx="1584176" cy="892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>
                  <a:solidFill>
                    <a:srgbClr val="000000"/>
                  </a:solidFill>
                </a:rPr>
                <a:t>Effectif entreprise</a:t>
              </a:r>
            </a:p>
          </p:txBody>
        </p:sp>
        <p:cxnSp>
          <p:nvCxnSpPr>
            <p:cNvPr id="23" name="Connecteur droit avec flèche 22"/>
            <p:cNvCxnSpPr/>
            <p:nvPr/>
          </p:nvCxnSpPr>
          <p:spPr bwMode="auto">
            <a:xfrm>
              <a:off x="3947764" y="4508291"/>
              <a:ext cx="462494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Connecteur droit 25"/>
            <p:cNvCxnSpPr/>
            <p:nvPr/>
          </p:nvCxnSpPr>
          <p:spPr bwMode="auto">
            <a:xfrm flipH="1" flipV="1">
              <a:off x="5490513" y="2857903"/>
              <a:ext cx="3859" cy="34412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cteur droit 26"/>
            <p:cNvCxnSpPr/>
            <p:nvPr/>
          </p:nvCxnSpPr>
          <p:spPr bwMode="auto">
            <a:xfrm flipV="1">
              <a:off x="7458849" y="2857903"/>
              <a:ext cx="0" cy="33670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ZoneTexte 27"/>
            <p:cNvSpPr txBox="1"/>
            <p:nvPr/>
          </p:nvSpPr>
          <p:spPr>
            <a:xfrm>
              <a:off x="3641729" y="2857903"/>
              <a:ext cx="1560339" cy="949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taux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collectif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par activité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923750" y="2991501"/>
              <a:ext cx="1009775" cy="66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taux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mixte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565245" y="2865583"/>
              <a:ext cx="1348816" cy="66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taux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individuel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641729" y="4590861"/>
              <a:ext cx="612069" cy="48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852135" y="4541441"/>
              <a:ext cx="612069" cy="3741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19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58849" y="4541441"/>
              <a:ext cx="612069" cy="3741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150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6253993" y="4361945"/>
            <a:ext cx="8284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</a:rPr>
              <a:t>149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488546" y="4331451"/>
            <a:ext cx="8284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Des coûts directs</a:t>
            </a:r>
          </a:p>
        </p:txBody>
      </p:sp>
    </p:spTree>
    <p:extLst>
      <p:ext uri="{BB962C8B-B14F-4D97-AF65-F5344CB8AC3E}">
        <p14:creationId xmlns:p14="http://schemas.microsoft.com/office/powerpoint/2010/main" val="34611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277956" y="889560"/>
            <a:ext cx="9507987" cy="511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fr-FR" b="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Rendre la tarification plus incitative pour la prévention</a:t>
            </a:r>
          </a:p>
          <a:p>
            <a:endParaRPr lang="fr-FR" b="0" kern="0" dirty="0">
              <a:solidFill>
                <a:srgbClr val="000000"/>
              </a:solidFill>
            </a:endParaRPr>
          </a:p>
          <a:p>
            <a:pPr algn="l"/>
            <a:endParaRPr lang="fr-FR" sz="2400" b="0" kern="0" dirty="0">
              <a:solidFill>
                <a:srgbClr val="00000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009350" y="2060848"/>
            <a:ext cx="8695161" cy="3679724"/>
            <a:chOff x="3641729" y="2857903"/>
            <a:chExt cx="6423832" cy="3441259"/>
          </a:xfrm>
        </p:grpSpPr>
        <p:sp>
          <p:nvSpPr>
            <p:cNvPr id="22" name="ZoneTexte 21"/>
            <p:cNvSpPr txBox="1"/>
            <p:nvPr/>
          </p:nvSpPr>
          <p:spPr>
            <a:xfrm>
              <a:off x="8481385" y="4020065"/>
              <a:ext cx="1584176" cy="892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>
                  <a:solidFill>
                    <a:srgbClr val="000000"/>
                  </a:solidFill>
                </a:rPr>
                <a:t>Effectif entreprise</a:t>
              </a:r>
            </a:p>
          </p:txBody>
        </p:sp>
        <p:cxnSp>
          <p:nvCxnSpPr>
            <p:cNvPr id="23" name="Connecteur droit avec flèche 22"/>
            <p:cNvCxnSpPr/>
            <p:nvPr/>
          </p:nvCxnSpPr>
          <p:spPr bwMode="auto">
            <a:xfrm>
              <a:off x="3947764" y="4508291"/>
              <a:ext cx="462494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Connecteur droit 25"/>
            <p:cNvCxnSpPr/>
            <p:nvPr/>
          </p:nvCxnSpPr>
          <p:spPr bwMode="auto">
            <a:xfrm flipH="1" flipV="1">
              <a:off x="5490513" y="2857903"/>
              <a:ext cx="3859" cy="34412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cteur droit 26"/>
            <p:cNvCxnSpPr/>
            <p:nvPr/>
          </p:nvCxnSpPr>
          <p:spPr bwMode="auto">
            <a:xfrm flipV="1">
              <a:off x="7458849" y="2857903"/>
              <a:ext cx="0" cy="33670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ZoneTexte 27"/>
            <p:cNvSpPr txBox="1"/>
            <p:nvPr/>
          </p:nvSpPr>
          <p:spPr>
            <a:xfrm>
              <a:off x="3641729" y="2857903"/>
              <a:ext cx="1560339" cy="949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taux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collectif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par activité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923750" y="2991501"/>
              <a:ext cx="1009775" cy="66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taux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mixte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565245" y="2865583"/>
              <a:ext cx="1348816" cy="66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taux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individuel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641729" y="4590861"/>
              <a:ext cx="612069" cy="48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852135" y="4541441"/>
              <a:ext cx="612069" cy="3741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19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58849" y="4541441"/>
              <a:ext cx="612069" cy="3741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150</a:t>
              </a:r>
            </a:p>
          </p:txBody>
        </p:sp>
      </p:grpSp>
      <p:cxnSp>
        <p:nvCxnSpPr>
          <p:cNvPr id="33" name="Connecteur droit 32"/>
          <p:cNvCxnSpPr/>
          <p:nvPr/>
        </p:nvCxnSpPr>
        <p:spPr bwMode="auto">
          <a:xfrm flipV="1">
            <a:off x="3287682" y="3445844"/>
            <a:ext cx="5228" cy="22947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à coins arrondis 33"/>
          <p:cNvSpPr/>
          <p:nvPr/>
        </p:nvSpPr>
        <p:spPr bwMode="auto">
          <a:xfrm>
            <a:off x="3287682" y="4437112"/>
            <a:ext cx="1224136" cy="504554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FFFF"/>
                </a:solidFill>
              </a:rPr>
              <a:t>Signal</a:t>
            </a: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3292910" y="5114055"/>
            <a:ext cx="1224136" cy="504554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FFFF"/>
                </a:solidFill>
              </a:rPr>
              <a:t>Prime</a:t>
            </a: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4799856" y="4400860"/>
            <a:ext cx="2084764" cy="1260389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FFFF"/>
                </a:solidFill>
              </a:rPr>
              <a:t>Augmentation de la fraction individuelle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331564" y="3861048"/>
            <a:ext cx="6041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312025" y="3861048"/>
            <a:ext cx="8284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</a:rPr>
              <a:t>149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547438" y="3861048"/>
            <a:ext cx="8284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7467620" y="4400860"/>
            <a:ext cx="2444804" cy="1260389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FFFF"/>
                </a:solidFill>
              </a:rPr>
              <a:t>Imputation directe forfaitaire du coût de l’accident</a:t>
            </a:r>
          </a:p>
        </p:txBody>
      </p:sp>
      <p:sp>
        <p:nvSpPr>
          <p:cNvPr id="39" name="Titre 6"/>
          <p:cNvSpPr txBox="1">
            <a:spLocks/>
          </p:cNvSpPr>
          <p:nvPr/>
        </p:nvSpPr>
        <p:spPr bwMode="auto">
          <a:xfrm>
            <a:off x="3095414" y="4149081"/>
            <a:ext cx="1852440" cy="29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57" tIns="44028" rIns="88057" bIns="44028"/>
          <a:lstStyle/>
          <a:p>
            <a:pPr marL="255304" indent="-255304">
              <a:defRPr/>
            </a:pPr>
            <a:r>
              <a:rPr lang="fr-FR" sz="1400" dirty="0">
                <a:solidFill>
                  <a:srgbClr val="5F5F5F"/>
                </a:solidFill>
                <a:cs typeface="Arial" charset="0"/>
              </a:rPr>
              <a:t>« Bonus-malus »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Des coûts directs</a:t>
            </a:r>
          </a:p>
        </p:txBody>
      </p:sp>
    </p:spTree>
    <p:extLst>
      <p:ext uri="{BB962C8B-B14F-4D97-AF65-F5344CB8AC3E}">
        <p14:creationId xmlns:p14="http://schemas.microsoft.com/office/powerpoint/2010/main" val="7262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947451" y="1615887"/>
            <a:ext cx="10058400" cy="24013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►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–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61913" indent="0">
              <a:buNone/>
              <a:tabLst>
                <a:tab pos="360363" algn="l"/>
              </a:tabLst>
            </a:pPr>
            <a:r>
              <a:rPr lang="fr-FR" sz="1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Un AT implique la mise au compte de l’employeur d’un coût forfaitaire fonction de la durée de l’arrêt + le cout forfaitaire éventuel lié à l’incapacité permanente </a:t>
            </a:r>
            <a:endParaRPr lang="fr-FR" sz="18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  <a:p>
            <a:pPr marL="61913" indent="0">
              <a:buNone/>
              <a:tabLst>
                <a:tab pos="360363" algn="l"/>
              </a:tabLst>
            </a:pPr>
            <a:endParaRPr lang="fr-FR" sz="1800" kern="0" dirty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  <a:p>
            <a:pPr marL="461963" lvl="1" indent="0" algn="ctr">
              <a:buNone/>
              <a:tabLst>
                <a:tab pos="360363" algn="l"/>
              </a:tabLst>
            </a:pP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	soit pour un AT de 92 jours d’arrêt avec IP de 22 % : </a:t>
            </a:r>
          </a:p>
          <a:p>
            <a:pPr marL="461963" lvl="1" indent="0" algn="ctr">
              <a:buNone/>
              <a:tabLst>
                <a:tab pos="360363" algn="l"/>
              </a:tabLst>
            </a:pP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9197 €  + 99 161 € (dans une carrière)</a:t>
            </a:r>
          </a:p>
          <a:p>
            <a:pPr marL="461963" lvl="1" indent="0" algn="ctr">
              <a:buNone/>
              <a:tabLst>
                <a:tab pos="360363" algn="l"/>
              </a:tabLst>
            </a:pP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    </a:t>
            </a:r>
            <a:endParaRPr lang="fr-FR" sz="1800" kern="0" dirty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569571" y="746601"/>
            <a:ext cx="11229494" cy="6721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l"/>
            <a:r>
              <a:rPr lang="fr-FR" sz="24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Impact direct des coûts de l’AT </a:t>
            </a:r>
            <a:r>
              <a:rPr lang="fr-FR" sz="24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400" kern="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pour </a:t>
            </a:r>
            <a:r>
              <a:rPr lang="fr-FR" sz="2400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les entreprises de +150 sal. </a:t>
            </a:r>
          </a:p>
        </p:txBody>
      </p:sp>
      <p:sp>
        <p:nvSpPr>
          <p:cNvPr id="7" name="AutoShape 4" descr="Résultat de recherche d'images pour &quot;norman faux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Des coûts directs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93586"/>
              </p:ext>
            </p:extLst>
          </p:nvPr>
        </p:nvGraphicFramePr>
        <p:xfrm>
          <a:off x="569566" y="3528918"/>
          <a:ext cx="11317636" cy="240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876"/>
                <a:gridCol w="1028876"/>
                <a:gridCol w="1028876"/>
                <a:gridCol w="1028876"/>
                <a:gridCol w="1028876"/>
                <a:gridCol w="1028876"/>
                <a:gridCol w="1028876"/>
                <a:gridCol w="1028876"/>
                <a:gridCol w="1028876"/>
                <a:gridCol w="1028876"/>
                <a:gridCol w="1028876"/>
              </a:tblGrid>
              <a:tr h="1571200">
                <a:tc>
                  <a:txBody>
                    <a:bodyPr/>
                    <a:lstStyle/>
                    <a:p>
                      <a:r>
                        <a:rPr lang="fr-FR" dirty="0"/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effectLst/>
                        </a:rPr>
                        <a:t>Arrêts de moins de 4 jours</a:t>
                      </a:r>
                      <a:endParaRPr lang="fr-FR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effectLst/>
                        </a:rPr>
                        <a:t>Arrêts de 4 à 15 jours</a:t>
                      </a:r>
                      <a:endParaRPr lang="fr-FR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effectLst/>
                        </a:rPr>
                        <a:t>Arrêts de 16 à 45 jours</a:t>
                      </a:r>
                      <a:endParaRPr lang="fr-FR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effectLst/>
                        </a:rPr>
                        <a:t>Arrêts de 46 à 90 jours</a:t>
                      </a:r>
                      <a:endParaRPr lang="fr-FR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effectLst/>
                        </a:rPr>
                        <a:t>Arrêts de 91 à 150 jours</a:t>
                      </a:r>
                      <a:endParaRPr lang="fr-FR" dirty="0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effectLst/>
                        </a:rPr>
                        <a:t>Arrêts de plus de 150 jours</a:t>
                      </a:r>
                      <a:endParaRPr lang="fr-FR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effectLst/>
                        </a:rPr>
                        <a:t>IP &lt; 10%</a:t>
                      </a:r>
                      <a:endParaRPr lang="fr-FR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effectLst/>
                        </a:rPr>
                        <a:t>IP de 10 à 19%</a:t>
                      </a:r>
                      <a:endParaRPr lang="fr-FR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effectLst/>
                        </a:rPr>
                        <a:t>IP de 20 à 39%</a:t>
                      </a:r>
                      <a:endParaRPr lang="fr-FR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effectLst/>
                        </a:rPr>
                        <a:t>IP de 40% et plus ou décès</a:t>
                      </a:r>
                      <a:endParaRPr lang="fr-FR" dirty="0">
                        <a:effectLst/>
                      </a:endParaRPr>
                    </a:p>
                  </a:txBody>
                  <a:tcPr marL="9525" marR="9525" marT="9525" marB="9525" anchor="ctr"/>
                </a:tc>
              </a:tr>
              <a:tr h="41898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effectLst/>
                        </a:rPr>
                        <a:t>CNT F </a:t>
                      </a:r>
                      <a:endParaRPr lang="fr-FR" sz="1600" dirty="0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450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556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1856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4956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9197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32627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2177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50086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99161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483121</a:t>
                      </a:r>
                    </a:p>
                  </a:txBody>
                  <a:tcPr marL="9525" marR="9525" marT="9525" marB="9525" anchor="ctr"/>
                </a:tc>
              </a:tr>
              <a:tr h="41898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CTN E</a:t>
                      </a:r>
                      <a:endParaRPr lang="fr-F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454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609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5566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10358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34616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2218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54123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109384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592554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8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compo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103314"/>
            <a:ext cx="7015162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524001" y="0"/>
            <a:ext cx="2124075" cy="6381750"/>
          </a:xfrm>
          <a:prstGeom prst="rect">
            <a:avLst/>
          </a:prstGeom>
          <a:solidFill>
            <a:srgbClr val="DFE3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dirty="0">
              <a:solidFill>
                <a:prstClr val="black"/>
              </a:solidFill>
            </a:endParaRPr>
          </a:p>
        </p:txBody>
      </p: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4365626" y="115889"/>
            <a:ext cx="5578475" cy="1639887"/>
            <a:chOff x="1790" y="195"/>
            <a:chExt cx="3514" cy="1033"/>
          </a:xfrm>
        </p:grpSpPr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791" y="210"/>
              <a:ext cx="3513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sz="5000" b="1">
                  <a:solidFill>
                    <a:prstClr val="black"/>
                  </a:solidFill>
                </a:rPr>
                <a:t>Les transporteurs</a:t>
              </a:r>
            </a:p>
            <a:p>
              <a:r>
                <a:rPr lang="fr-FR" altLang="fr-FR" sz="5000" b="1">
                  <a:solidFill>
                    <a:prstClr val="black"/>
                  </a:solidFill>
                </a:rPr>
                <a:t>à bandes</a:t>
              </a:r>
            </a:p>
          </p:txBody>
        </p:sp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1790" y="195"/>
              <a:ext cx="3513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sz="5000" b="1" dirty="0">
                  <a:solidFill>
                    <a:srgbClr val="CC3300"/>
                  </a:solidFill>
                </a:rPr>
                <a:t>Les transporteurs</a:t>
              </a:r>
            </a:p>
            <a:p>
              <a:r>
                <a:rPr lang="fr-FR" altLang="fr-FR" sz="5000" b="1" dirty="0">
                  <a:solidFill>
                    <a:srgbClr val="CC3300"/>
                  </a:solidFill>
                </a:rPr>
                <a:t>à bandes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5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572877" y="1807848"/>
            <a:ext cx="11027884" cy="34933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►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–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61913" indent="0">
              <a:buNone/>
              <a:tabLst>
                <a:tab pos="360363" algn="l"/>
              </a:tabLst>
            </a:pPr>
            <a:r>
              <a:rPr lang="fr-FR" sz="1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Un AT implique la mise au compte de l’employeur d’un coût forfaitaire fonction de la durée de l’arrêt + le cout forfaitaire éventuel lié à l’incapacité permanente </a:t>
            </a:r>
          </a:p>
          <a:p>
            <a:pPr marL="461963" lvl="1" indent="0">
              <a:buNone/>
              <a:tabLst>
                <a:tab pos="360363" algn="l"/>
              </a:tabLst>
            </a:pP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	</a:t>
            </a:r>
            <a:endParaRPr lang="fr-FR" sz="1800" i="1" kern="0" dirty="0" smtClean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  <a:p>
            <a:pPr marL="461963" lvl="1" indent="0" algn="ctr">
              <a:buNone/>
              <a:tabLst>
                <a:tab pos="360363" algn="l"/>
              </a:tabLst>
            </a:pPr>
            <a:r>
              <a:rPr lang="fr-FR" sz="1800" i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soit </a:t>
            </a: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pour un AT de 92 jours d’arrêt avec IP de 22 % : </a:t>
            </a:r>
          </a:p>
          <a:p>
            <a:pPr marL="461963" lvl="1" indent="0" algn="ctr">
              <a:buNone/>
              <a:tabLst>
                <a:tab pos="360363" algn="l"/>
              </a:tabLst>
            </a:pP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108 358 € (dans une carrière)</a:t>
            </a:r>
          </a:p>
          <a:p>
            <a:pPr marL="0" lvl="1" indent="0">
              <a:buNone/>
              <a:tabLst>
                <a:tab pos="360363" algn="l"/>
              </a:tabLst>
            </a:pPr>
            <a:endParaRPr lang="fr-FR" sz="18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  <a:p>
            <a:pPr marL="0" lvl="1" indent="0">
              <a:buNone/>
              <a:tabLst>
                <a:tab pos="360363" algn="l"/>
              </a:tabLst>
            </a:pPr>
            <a:endParaRPr lang="fr-FR" sz="1800" kern="0" dirty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  <a:p>
            <a:pPr marL="82550" lvl="1" indent="0">
              <a:buNone/>
              <a:tabLst>
                <a:tab pos="360363" algn="l"/>
              </a:tabLst>
            </a:pPr>
            <a:r>
              <a:rPr lang="fr-FR" sz="1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Des coûts cumulés sur 3 années ramenés à la masse salariale de l’entreprise</a:t>
            </a:r>
          </a:p>
          <a:p>
            <a:pPr marL="82550" lvl="1" indent="0">
              <a:buNone/>
              <a:tabLst>
                <a:tab pos="360363" algn="l"/>
              </a:tabLst>
            </a:pPr>
            <a:endParaRPr lang="fr-FR" sz="1800" kern="0" dirty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  <a:p>
            <a:pPr marL="82550" lvl="1" indent="0">
              <a:buNone/>
              <a:tabLst>
                <a:tab pos="360363" algn="l"/>
              </a:tabLst>
            </a:pPr>
            <a:r>
              <a:rPr lang="fr-FR" sz="1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Et majorés des taux de charges de gestion (trajet, frais de gestion, inter-régime, amiante, pénibilité) pour déterminer le taux de cotisation 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85589" y="908720"/>
            <a:ext cx="12129571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fr-FR" sz="24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Impact direct des coûts de l’AT </a:t>
            </a:r>
            <a:r>
              <a:rPr lang="fr-FR" sz="2400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400" kern="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pour </a:t>
            </a:r>
            <a:r>
              <a:rPr lang="fr-FR" sz="2400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les entreprises de +150 sal. </a:t>
            </a:r>
          </a:p>
        </p:txBody>
      </p:sp>
      <p:sp>
        <p:nvSpPr>
          <p:cNvPr id="7" name="AutoShape 4" descr="Résultat de recherche d'images pour &quot;norman faux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Des coûts directs</a:t>
            </a:r>
          </a:p>
        </p:txBody>
      </p:sp>
    </p:spTree>
    <p:extLst>
      <p:ext uri="{BB962C8B-B14F-4D97-AF65-F5344CB8AC3E}">
        <p14:creationId xmlns:p14="http://schemas.microsoft.com/office/powerpoint/2010/main" val="57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178805" y="1807848"/>
            <a:ext cx="9871113" cy="16211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►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–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61913" indent="0">
              <a:buNone/>
              <a:tabLst>
                <a:tab pos="360363" algn="l"/>
              </a:tabLst>
            </a:pPr>
            <a:r>
              <a:rPr lang="fr-FR" sz="1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Un AT avec arrêt / an sur la période triennale augmentera forfaitairement et  automatiquement le taux de cotisation de 10% du taux net moyen national :</a:t>
            </a:r>
          </a:p>
          <a:p>
            <a:pPr marL="461963" lvl="1" indent="0" algn="ctr">
              <a:buNone/>
              <a:tabLst>
                <a:tab pos="360363" algn="l"/>
              </a:tabLst>
            </a:pP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	</a:t>
            </a:r>
            <a:endParaRPr lang="fr-FR" sz="1800" i="1" kern="0" dirty="0" smtClean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  <a:p>
            <a:pPr marL="461963" lvl="1" indent="0" algn="ctr">
              <a:buNone/>
              <a:tabLst>
                <a:tab pos="360363" algn="l"/>
              </a:tabLst>
            </a:pPr>
            <a:r>
              <a:rPr lang="fr-FR" sz="1800" i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soit </a:t>
            </a: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pour un taux net national 2018 de 2,22% , </a:t>
            </a:r>
            <a:r>
              <a:rPr lang="fr-FR" sz="1800" i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+ 0,2 </a:t>
            </a: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points de taux</a:t>
            </a:r>
          </a:p>
          <a:p>
            <a:pPr marL="461963" lvl="1" indent="0" algn="ctr">
              <a:buNone/>
              <a:tabLst>
                <a:tab pos="360363" algn="l"/>
              </a:tabLst>
            </a:pP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     ex : extraction  de roches  à 3,9 =&gt; 4,1 % (valeur 2018)</a:t>
            </a:r>
            <a:endParaRPr lang="fr-FR" sz="1800" kern="0" dirty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61012" y="908720"/>
            <a:ext cx="10950766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fr-FR" sz="24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</a:t>
            </a:r>
            <a:r>
              <a:rPr lang="fr-FR" sz="2400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0" kern="0" baseline="30000" dirty="0">
                <a:solidFill>
                  <a:srgbClr val="333399"/>
                </a:solidFill>
                <a:latin typeface="Comic Sans MS" panose="030F0702030302020204" pitchFamily="66" charset="0"/>
              </a:rPr>
              <a:t>(*)</a:t>
            </a:r>
            <a:r>
              <a:rPr lang="fr-FR" sz="2400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 pour les entreprises de 11 à 19 s. ayant une sinistralité « atypique »</a:t>
            </a:r>
          </a:p>
        </p:txBody>
      </p:sp>
      <p:sp>
        <p:nvSpPr>
          <p:cNvPr id="7" name="AutoShape 4" descr="Résultat de recherche d'images pour &quot;norman faux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35" y="3738354"/>
            <a:ext cx="7795996" cy="29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68443" y="3738354"/>
            <a:ext cx="2591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(*) applicable a/c 2022</a:t>
            </a:r>
          </a:p>
          <a:p>
            <a:pPr marL="355600" lvl="1"/>
            <a:r>
              <a:rPr lang="fr-FR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arrêté à paraitre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Des coûts directs</a:t>
            </a:r>
          </a:p>
        </p:txBody>
      </p:sp>
    </p:spTree>
    <p:extLst>
      <p:ext uri="{BB962C8B-B14F-4D97-AF65-F5344CB8AC3E}">
        <p14:creationId xmlns:p14="http://schemas.microsoft.com/office/powerpoint/2010/main" val="32701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560892" y="1894729"/>
            <a:ext cx="11160086" cy="6130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►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–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61913" indent="0">
              <a:buNone/>
              <a:tabLst>
                <a:tab pos="360363" algn="l"/>
              </a:tabLst>
            </a:pPr>
            <a:r>
              <a:rPr lang="fr-FR" sz="1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La fraction de taux individuelle est proportionnelle à l’effectif avec un minimum de 10 % </a:t>
            </a:r>
            <a:r>
              <a:rPr lang="fr-FR" sz="1800" kern="0" baseline="300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(*)</a:t>
            </a:r>
            <a:r>
              <a:rPr lang="fr-FR" sz="1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 :</a:t>
            </a:r>
          </a:p>
          <a:p>
            <a:pPr marL="461963" lvl="1" indent="0">
              <a:buNone/>
              <a:tabLst>
                <a:tab pos="360363" algn="l"/>
              </a:tabLst>
            </a:pP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	</a:t>
            </a:r>
            <a:endParaRPr lang="fr-FR" sz="1800" kern="0" dirty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69463" y="912412"/>
            <a:ext cx="11231298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fr-FR" sz="24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Impact plus significatif de la part individuelle</a:t>
            </a:r>
            <a:r>
              <a:rPr lang="fr-FR" sz="2400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FR" sz="2400" kern="0" dirty="0">
                <a:solidFill>
                  <a:srgbClr val="333399"/>
                </a:solidFill>
                <a:latin typeface="Comic Sans MS" panose="030F0702030302020204" pitchFamily="66" charset="0"/>
              </a:rPr>
              <a:t>pour les entreprises de 20 à 149 sal. </a:t>
            </a:r>
          </a:p>
        </p:txBody>
      </p:sp>
      <p:sp>
        <p:nvSpPr>
          <p:cNvPr id="7" name="AutoShape 4" descr="Résultat de recherche d'images pour &quot;norman faux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84274" y="2927521"/>
            <a:ext cx="2591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(*) applicable a/c 2018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873732" y="2625991"/>
            <a:ext cx="6243164" cy="4088323"/>
            <a:chOff x="3256188" y="1643158"/>
            <a:chExt cx="5692214" cy="4159735"/>
          </a:xfrm>
        </p:grpSpPr>
        <p:sp>
          <p:nvSpPr>
            <p:cNvPr id="10" name="ZoneTexte 9"/>
            <p:cNvSpPr txBox="1"/>
            <p:nvPr/>
          </p:nvSpPr>
          <p:spPr>
            <a:xfrm>
              <a:off x="7364226" y="5014917"/>
              <a:ext cx="1584176" cy="78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Effectif entreprise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 bwMode="auto">
            <a:xfrm flipV="1">
              <a:off x="4211960" y="2051556"/>
              <a:ext cx="0" cy="288032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Connecteur droit avec flèche 12"/>
            <p:cNvCxnSpPr/>
            <p:nvPr/>
          </p:nvCxnSpPr>
          <p:spPr bwMode="auto">
            <a:xfrm>
              <a:off x="4211960" y="4931876"/>
              <a:ext cx="439248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ZoneTexte 13"/>
            <p:cNvSpPr txBox="1"/>
            <p:nvPr/>
          </p:nvSpPr>
          <p:spPr>
            <a:xfrm>
              <a:off x="3743115" y="1643158"/>
              <a:ext cx="2664297" cy="78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Fraction taux individuel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56188" y="2267580"/>
              <a:ext cx="936105" cy="44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896035" y="4931876"/>
              <a:ext cx="612069" cy="41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786694" y="4931876"/>
              <a:ext cx="612069" cy="41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000000"/>
                  </a:solidFill>
                </a:rPr>
                <a:t>150</a:t>
              </a:r>
            </a:p>
          </p:txBody>
        </p:sp>
        <p:cxnSp>
          <p:nvCxnSpPr>
            <p:cNvPr id="18" name="Connecteur droit 17"/>
            <p:cNvCxnSpPr/>
            <p:nvPr/>
          </p:nvCxnSpPr>
          <p:spPr bwMode="auto">
            <a:xfrm>
              <a:off x="4211960" y="4931876"/>
              <a:ext cx="99010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/>
            <p:cNvCxnSpPr/>
            <p:nvPr/>
          </p:nvCxnSpPr>
          <p:spPr bwMode="auto">
            <a:xfrm flipV="1">
              <a:off x="5209613" y="2452246"/>
              <a:ext cx="1883115" cy="19035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7092728" y="2452246"/>
              <a:ext cx="151172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cteur droit 20"/>
            <p:cNvCxnSpPr>
              <a:stCxn id="16" idx="0"/>
            </p:cNvCxnSpPr>
            <p:nvPr/>
          </p:nvCxnSpPr>
          <p:spPr bwMode="auto">
            <a:xfrm flipV="1">
              <a:off x="5202070" y="2267582"/>
              <a:ext cx="0" cy="266429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 bwMode="auto">
            <a:xfrm flipV="1">
              <a:off x="7081775" y="2267580"/>
              <a:ext cx="0" cy="26642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ZoneTexte 22"/>
            <p:cNvSpPr txBox="1"/>
            <p:nvPr/>
          </p:nvSpPr>
          <p:spPr>
            <a:xfrm>
              <a:off x="4082819" y="2363238"/>
              <a:ext cx="1148671" cy="71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000000"/>
                  </a:solidFill>
                </a:rPr>
                <a:t>taux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000000"/>
                  </a:solidFill>
                </a:rPr>
                <a:t>collectif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385277" y="2363238"/>
              <a:ext cx="1009775" cy="71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000000"/>
                  </a:solidFill>
                </a:rPr>
                <a:t>taux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000000"/>
                  </a:solidFill>
                </a:rPr>
                <a:t>mixte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327640" y="2435246"/>
              <a:ext cx="1488658" cy="71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000000"/>
                  </a:solidFill>
                </a:rPr>
                <a:t>taux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000000"/>
                  </a:solidFill>
                </a:rPr>
                <a:t>individuel</a:t>
              </a:r>
            </a:p>
          </p:txBody>
        </p:sp>
        <p:cxnSp>
          <p:nvCxnSpPr>
            <p:cNvPr id="26" name="Connecteur droit 25"/>
            <p:cNvCxnSpPr/>
            <p:nvPr/>
          </p:nvCxnSpPr>
          <p:spPr bwMode="auto">
            <a:xfrm flipH="1">
              <a:off x="5202068" y="4355812"/>
              <a:ext cx="7545" cy="5040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ZoneTexte 26"/>
            <p:cNvSpPr txBox="1"/>
            <p:nvPr/>
          </p:nvSpPr>
          <p:spPr>
            <a:xfrm>
              <a:off x="4391186" y="3967651"/>
              <a:ext cx="720874" cy="44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b="1" dirty="0">
                  <a:solidFill>
                    <a:srgbClr val="FF0000"/>
                  </a:solidFill>
                </a:rPr>
                <a:t>10%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 bwMode="auto">
          <a:xfrm flipV="1">
            <a:off x="3024812" y="3655850"/>
            <a:ext cx="1822858" cy="21846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Ellipse 28"/>
          <p:cNvSpPr/>
          <p:nvPr/>
        </p:nvSpPr>
        <p:spPr bwMode="auto">
          <a:xfrm>
            <a:off x="3279995" y="3163137"/>
            <a:ext cx="1082929" cy="95764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Des coûts directs</a:t>
            </a:r>
          </a:p>
        </p:txBody>
      </p:sp>
      <p:cxnSp>
        <p:nvCxnSpPr>
          <p:cNvPr id="32" name="Connecteur droit 31"/>
          <p:cNvCxnSpPr/>
          <p:nvPr/>
        </p:nvCxnSpPr>
        <p:spPr bwMode="auto">
          <a:xfrm flipH="1" flipV="1">
            <a:off x="1838105" y="5277998"/>
            <a:ext cx="1186707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74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059661" y="1274570"/>
            <a:ext cx="5791200" cy="453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42" tIns="38120" rIns="76242" bIns="38120" numCol="1" anchor="t" anchorCtr="0" compatLnSpc="1">
            <a:prstTxWarp prst="textNoShape">
              <a:avLst/>
            </a:prstTxWarp>
          </a:bodyPr>
          <a:lstStyle/>
          <a:p>
            <a:pPr marL="0" indent="0" defTabSz="723900" eaLnBrk="1" hangingPunct="1">
              <a:lnSpc>
                <a:spcPct val="120000"/>
              </a:lnSpc>
              <a:buNone/>
              <a:tabLst>
                <a:tab pos="987425" algn="l"/>
              </a:tabLst>
              <a:defRPr/>
            </a:pPr>
            <a:endParaRPr lang="fr-FR" altLang="fr-FR" sz="1400" dirty="0">
              <a:solidFill>
                <a:srgbClr val="FF0000"/>
              </a:solidFill>
            </a:endParaRPr>
          </a:p>
          <a:p>
            <a:pPr marL="0" indent="0" defTabSz="723900" eaLnBrk="1" hangingPunct="1">
              <a:lnSpc>
                <a:spcPct val="120000"/>
              </a:lnSpc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rgbClr val="FF0000"/>
                </a:solidFill>
              </a:rPr>
              <a:t>   </a:t>
            </a:r>
            <a:r>
              <a:rPr lang="fr-FR" altLang="fr-FR" sz="1400" dirty="0">
                <a:solidFill>
                  <a:srgbClr val="003399"/>
                </a:solidFill>
              </a:rPr>
              <a:t>9,60 % : Couverture, travaux de charpente</a:t>
            </a:r>
            <a:endParaRPr lang="fr-FR" altLang="fr-FR" sz="1400" dirty="0">
              <a:solidFill>
                <a:srgbClr val="FF0000"/>
              </a:solidFill>
            </a:endParaRPr>
          </a:p>
          <a:p>
            <a:pPr marL="0" indent="0" defTabSz="723900" eaLnBrk="1" hangingPunct="1">
              <a:lnSpc>
                <a:spcPct val="120000"/>
              </a:lnSpc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chemeClr val="tx1"/>
                </a:solidFill>
              </a:rPr>
              <a:t>   </a:t>
            </a:r>
            <a:endParaRPr lang="fr-FR" altLang="fr-FR" sz="1400" dirty="0">
              <a:solidFill>
                <a:srgbClr val="FF0000"/>
              </a:solidFill>
            </a:endParaRPr>
          </a:p>
          <a:p>
            <a:pPr marL="0" indent="0" defTabSz="723900" eaLnBrk="1" hangingPunct="1">
              <a:lnSpc>
                <a:spcPct val="120000"/>
              </a:lnSpc>
              <a:buNone/>
              <a:tabLst>
                <a:tab pos="987425" algn="l"/>
              </a:tabLst>
              <a:defRPr/>
            </a:pPr>
            <a:endParaRPr lang="fr-FR" altLang="fr-FR" sz="1400" dirty="0">
              <a:solidFill>
                <a:srgbClr val="FF0000"/>
              </a:solidFill>
            </a:endParaRPr>
          </a:p>
          <a:p>
            <a:pPr marL="0" indent="0" defTabSz="723900" eaLnBrk="1" hangingPunct="1">
              <a:lnSpc>
                <a:spcPct val="120000"/>
              </a:lnSpc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rgbClr val="FF0000"/>
                </a:solidFill>
              </a:rPr>
              <a:t>   </a:t>
            </a:r>
            <a:r>
              <a:rPr lang="fr-FR" altLang="fr-FR" sz="1400" dirty="0">
                <a:solidFill>
                  <a:srgbClr val="003399"/>
                </a:solidFill>
              </a:rPr>
              <a:t>8,00 % : Travaux de gros œuvre construction métallique</a:t>
            </a:r>
          </a:p>
          <a:p>
            <a:pPr marL="0" indent="0" defTabSz="723900" eaLnBrk="1" hangingPunct="1">
              <a:lnSpc>
                <a:spcPct val="120000"/>
              </a:lnSpc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rgbClr val="FF0000"/>
                </a:solidFill>
              </a:rPr>
              <a:t>   </a:t>
            </a:r>
          </a:p>
          <a:p>
            <a:pPr marL="0" indent="0" defTabSz="723900" eaLnBrk="1" hangingPunct="1">
              <a:lnSpc>
                <a:spcPct val="120000"/>
              </a:lnSpc>
              <a:buNone/>
              <a:tabLst>
                <a:tab pos="987425" algn="l"/>
              </a:tabLst>
              <a:defRPr/>
            </a:pPr>
            <a:endParaRPr lang="fr-FR" altLang="fr-FR" sz="1400" dirty="0">
              <a:solidFill>
                <a:srgbClr val="FF0000"/>
              </a:solidFill>
            </a:endParaRPr>
          </a:p>
          <a:p>
            <a:pPr marL="0" indent="0" defTabSz="723900" eaLnBrk="1" hangingPunct="1">
              <a:lnSpc>
                <a:spcPct val="120000"/>
              </a:lnSpc>
              <a:buNone/>
              <a:tabLst>
                <a:tab pos="987425" algn="l"/>
              </a:tabLst>
              <a:defRPr/>
            </a:pPr>
            <a:endParaRPr lang="fr-FR" altLang="fr-FR" sz="1400" dirty="0">
              <a:solidFill>
                <a:srgbClr val="FF0000"/>
              </a:solidFill>
            </a:endParaRPr>
          </a:p>
          <a:p>
            <a:pPr marL="0" indent="0" defTabSz="723900" eaLnBrk="1" hangingPunct="1">
              <a:lnSpc>
                <a:spcPct val="120000"/>
              </a:lnSpc>
              <a:buNone/>
              <a:tabLst>
                <a:tab pos="987425" algn="l"/>
              </a:tabLst>
              <a:defRPr/>
            </a:pPr>
            <a:endParaRPr lang="fr-FR" altLang="fr-FR" sz="1400" dirty="0">
              <a:solidFill>
                <a:srgbClr val="FF0000"/>
              </a:solidFill>
            </a:endParaRPr>
          </a:p>
          <a:p>
            <a:pPr marL="0" indent="0" defTabSz="723900" eaLnBrk="1" hangingPunct="1">
              <a:lnSpc>
                <a:spcPct val="120000"/>
              </a:lnSpc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rgbClr val="FF0000"/>
                </a:solidFill>
              </a:rPr>
              <a:t>   3,90 % : 14.1AH  Extraction matériaux</a:t>
            </a:r>
            <a:r>
              <a:rPr lang="fr-FR" altLang="fr-FR" sz="1400" dirty="0"/>
              <a:t>(</a:t>
            </a:r>
            <a:r>
              <a:rPr lang="fr-FR" altLang="fr-FR" sz="1400" dirty="0">
                <a:sym typeface="Wingdings"/>
              </a:rPr>
              <a:t>)</a:t>
            </a:r>
            <a:endParaRPr lang="fr-FR" altLang="fr-FR" sz="1400" dirty="0">
              <a:solidFill>
                <a:srgbClr val="FF0000"/>
              </a:solidFill>
            </a:endParaRPr>
          </a:p>
          <a:p>
            <a:pPr marL="0" indent="0" defTabSz="723900" eaLnBrk="1" hangingPunct="1">
              <a:lnSpc>
                <a:spcPct val="80000"/>
              </a:lnSpc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rgbClr val="FF0000"/>
                </a:solidFill>
              </a:rPr>
              <a:t>   3,20 % : 26.5AB Fabrication de ciment </a:t>
            </a:r>
            <a:r>
              <a:rPr lang="fr-FR" altLang="fr-FR" sz="1400" dirty="0"/>
              <a:t>(</a:t>
            </a:r>
            <a:r>
              <a:rPr lang="fr-FR" altLang="fr-FR" sz="1400" dirty="0">
                <a:sym typeface="Wingdings"/>
              </a:rPr>
              <a:t>)</a:t>
            </a:r>
            <a:endParaRPr lang="fr-FR" altLang="fr-FR" sz="1400" dirty="0">
              <a:solidFill>
                <a:srgbClr val="FF0000"/>
              </a:solidFill>
              <a:sym typeface="Wingdings"/>
            </a:endParaRPr>
          </a:p>
          <a:p>
            <a:pPr marL="0" indent="0" defTabSz="723900" eaLnBrk="1" hangingPunct="1">
              <a:lnSpc>
                <a:spcPct val="80000"/>
              </a:lnSpc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rgbClr val="FF0000"/>
                </a:solidFill>
              </a:rPr>
              <a:t>   2,90 % : 26.6EB Béton prêt à l’emploi </a:t>
            </a:r>
            <a:r>
              <a:rPr lang="fr-FR" altLang="fr-FR" sz="1400" dirty="0"/>
              <a:t>(</a:t>
            </a:r>
            <a:r>
              <a:rPr lang="fr-FR" altLang="fr-FR" sz="1400" dirty="0">
                <a:sym typeface="Wingdings"/>
              </a:rPr>
              <a:t> </a:t>
            </a:r>
            <a:r>
              <a:rPr lang="fr-FR" altLang="fr-FR" sz="1800" dirty="0">
                <a:sym typeface="Wingdings"/>
              </a:rPr>
              <a:t>=</a:t>
            </a:r>
            <a:r>
              <a:rPr lang="fr-FR" altLang="fr-FR" sz="1400" dirty="0">
                <a:sym typeface="Wingdings"/>
              </a:rPr>
              <a:t> )</a:t>
            </a:r>
            <a:endParaRPr lang="fr-FR" altLang="fr-FR" sz="1400" dirty="0">
              <a:solidFill>
                <a:srgbClr val="FF0000"/>
              </a:solidFill>
            </a:endParaRPr>
          </a:p>
          <a:p>
            <a:pPr marL="0" indent="0" defTabSz="723900" eaLnBrk="1" hangingPunct="1">
              <a:lnSpc>
                <a:spcPct val="80000"/>
              </a:lnSpc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rgbClr val="FF0000"/>
                </a:solidFill>
              </a:rPr>
              <a:t>   2,80 % : 14.5ZM Extraction broyage minéraux divers </a:t>
            </a:r>
            <a:r>
              <a:rPr lang="fr-FR" altLang="fr-FR" sz="1400" dirty="0"/>
              <a:t>(</a:t>
            </a:r>
            <a:r>
              <a:rPr lang="fr-FR" altLang="fr-FR" sz="1400" dirty="0">
                <a:sym typeface="Wingdings"/>
              </a:rPr>
              <a:t>)</a:t>
            </a:r>
            <a:endParaRPr lang="fr-FR" altLang="fr-FR" sz="1400" dirty="0">
              <a:solidFill>
                <a:srgbClr val="FF0000"/>
              </a:solidFill>
            </a:endParaRPr>
          </a:p>
          <a:p>
            <a:pPr marL="0" indent="0" defTabSz="723900" eaLnBrk="1" hangingPunct="1">
              <a:lnSpc>
                <a:spcPct val="80000"/>
              </a:lnSpc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rgbClr val="FF0000"/>
                </a:solidFill>
              </a:rPr>
              <a:t>   </a:t>
            </a:r>
            <a:r>
              <a:rPr lang="fr-FR" altLang="fr-FR" sz="1400" dirty="0" smtClean="0">
                <a:solidFill>
                  <a:srgbClr val="003399"/>
                </a:solidFill>
              </a:rPr>
              <a:t>2,20 </a:t>
            </a:r>
            <a:r>
              <a:rPr lang="fr-FR" altLang="fr-FR" sz="1400" dirty="0">
                <a:solidFill>
                  <a:srgbClr val="003399"/>
                </a:solidFill>
              </a:rPr>
              <a:t>% :  Restaurant, hôtels </a:t>
            </a:r>
          </a:p>
          <a:p>
            <a:pPr marL="0" indent="0" defTabSz="723900" eaLnBrk="1" hangingPunct="1">
              <a:lnSpc>
                <a:spcPct val="50000"/>
              </a:lnSpc>
              <a:buNone/>
              <a:tabLst>
                <a:tab pos="987425" algn="l"/>
              </a:tabLst>
              <a:defRPr/>
            </a:pPr>
            <a:endParaRPr lang="fr-FR" altLang="fr-FR" sz="1400" dirty="0">
              <a:solidFill>
                <a:srgbClr val="003399"/>
              </a:solidFill>
            </a:endParaRPr>
          </a:p>
          <a:p>
            <a:pPr marL="0" indent="0" defTabSz="723900" eaLnBrk="1" hangingPunct="1">
              <a:lnSpc>
                <a:spcPct val="50000"/>
              </a:lnSpc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rgbClr val="FF0000"/>
                </a:solidFill>
              </a:rPr>
              <a:t>   </a:t>
            </a:r>
            <a:r>
              <a:rPr lang="fr-FR" altLang="fr-FR" sz="1400" dirty="0" smtClean="0">
                <a:solidFill>
                  <a:srgbClr val="003399"/>
                </a:solidFill>
              </a:rPr>
              <a:t>1,50 </a:t>
            </a:r>
            <a:r>
              <a:rPr lang="fr-FR" altLang="fr-FR" sz="1400" dirty="0">
                <a:solidFill>
                  <a:srgbClr val="003399"/>
                </a:solidFill>
              </a:rPr>
              <a:t>% : Promotion –location logements</a:t>
            </a:r>
          </a:p>
          <a:p>
            <a:pPr marL="0" indent="0" defTabSz="723900" eaLnBrk="1" hangingPunct="1">
              <a:lnSpc>
                <a:spcPct val="30000"/>
              </a:lnSpc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rgbClr val="FF0000"/>
                </a:solidFill>
              </a:rPr>
              <a:t>  </a:t>
            </a:r>
          </a:p>
          <a:p>
            <a:pPr marL="0" indent="0" defTabSz="723900" eaLnBrk="1" hangingPunct="1">
              <a:lnSpc>
                <a:spcPct val="80000"/>
              </a:lnSpc>
              <a:spcBef>
                <a:spcPct val="0"/>
              </a:spcBef>
              <a:buNone/>
              <a:tabLst>
                <a:tab pos="987425" algn="l"/>
              </a:tabLst>
              <a:defRPr/>
            </a:pPr>
            <a:r>
              <a:rPr lang="fr-FR" altLang="fr-FR" sz="1400" dirty="0">
                <a:solidFill>
                  <a:srgbClr val="003399"/>
                </a:solidFill>
              </a:rPr>
              <a:t>   1,00 % : Cabinets d’étude, expertise …</a:t>
            </a:r>
            <a:br>
              <a:rPr lang="fr-FR" altLang="fr-FR" sz="1400" dirty="0">
                <a:solidFill>
                  <a:srgbClr val="003399"/>
                </a:solidFill>
              </a:rPr>
            </a:br>
            <a:r>
              <a:rPr lang="fr-FR" altLang="fr-FR" sz="1400" dirty="0">
                <a:solidFill>
                  <a:srgbClr val="003399"/>
                </a:solidFill>
              </a:rPr>
              <a:t>                 </a:t>
            </a:r>
          </a:p>
        </p:txBody>
      </p:sp>
      <p:sp>
        <p:nvSpPr>
          <p:cNvPr id="25603" name="Freeform 5"/>
          <p:cNvSpPr>
            <a:spLocks/>
          </p:cNvSpPr>
          <p:nvPr/>
        </p:nvSpPr>
        <p:spPr bwMode="auto">
          <a:xfrm>
            <a:off x="1331240" y="941989"/>
            <a:ext cx="1604962" cy="5286375"/>
          </a:xfrm>
          <a:custGeom>
            <a:avLst/>
            <a:gdLst>
              <a:gd name="T0" fmla="*/ 0 w 2191"/>
              <a:gd name="T1" fmla="*/ 2147483647 h 3330"/>
              <a:gd name="T2" fmla="*/ 0 w 2191"/>
              <a:gd name="T3" fmla="*/ 2147483647 h 3330"/>
              <a:gd name="T4" fmla="*/ 0 w 2191"/>
              <a:gd name="T5" fmla="*/ 2147483647 h 3330"/>
              <a:gd name="T6" fmla="*/ 0 w 2191"/>
              <a:gd name="T7" fmla="*/ 2147483647 h 3330"/>
              <a:gd name="T8" fmla="*/ 0 w 2191"/>
              <a:gd name="T9" fmla="*/ 2147483647 h 3330"/>
              <a:gd name="T10" fmla="*/ 0 w 2191"/>
              <a:gd name="T11" fmla="*/ 2147483647 h 3330"/>
              <a:gd name="T12" fmla="*/ 0 w 2191"/>
              <a:gd name="T13" fmla="*/ 2147483647 h 3330"/>
              <a:gd name="T14" fmla="*/ 0 w 2191"/>
              <a:gd name="T15" fmla="*/ 2147483647 h 3330"/>
              <a:gd name="T16" fmla="*/ 0 w 2191"/>
              <a:gd name="T17" fmla="*/ 2147483647 h 3330"/>
              <a:gd name="T18" fmla="*/ 0 w 2191"/>
              <a:gd name="T19" fmla="*/ 2147483647 h 3330"/>
              <a:gd name="T20" fmla="*/ 0 w 2191"/>
              <a:gd name="T21" fmla="*/ 2147483647 h 3330"/>
              <a:gd name="T22" fmla="*/ 0 w 2191"/>
              <a:gd name="T23" fmla="*/ 2147483647 h 3330"/>
              <a:gd name="T24" fmla="*/ 0 w 2191"/>
              <a:gd name="T25" fmla="*/ 2147483647 h 3330"/>
              <a:gd name="T26" fmla="*/ 0 w 2191"/>
              <a:gd name="T27" fmla="*/ 2147483647 h 3330"/>
              <a:gd name="T28" fmla="*/ 0 w 2191"/>
              <a:gd name="T29" fmla="*/ 2147483647 h 3330"/>
              <a:gd name="T30" fmla="*/ 0 w 2191"/>
              <a:gd name="T31" fmla="*/ 2147483647 h 3330"/>
              <a:gd name="T32" fmla="*/ 0 w 2191"/>
              <a:gd name="T33" fmla="*/ 2147483647 h 3330"/>
              <a:gd name="T34" fmla="*/ 0 w 2191"/>
              <a:gd name="T35" fmla="*/ 2147483647 h 3330"/>
              <a:gd name="T36" fmla="*/ 0 w 2191"/>
              <a:gd name="T37" fmla="*/ 2147483647 h 3330"/>
              <a:gd name="T38" fmla="*/ 0 w 2191"/>
              <a:gd name="T39" fmla="*/ 2147483647 h 3330"/>
              <a:gd name="T40" fmla="*/ 0 w 2191"/>
              <a:gd name="T41" fmla="*/ 2147483647 h 3330"/>
              <a:gd name="T42" fmla="*/ 0 w 2191"/>
              <a:gd name="T43" fmla="*/ 2147483647 h 3330"/>
              <a:gd name="T44" fmla="*/ 0 w 2191"/>
              <a:gd name="T45" fmla="*/ 0 h 3330"/>
              <a:gd name="T46" fmla="*/ 0 w 2191"/>
              <a:gd name="T47" fmla="*/ 0 h 3330"/>
              <a:gd name="T48" fmla="*/ 0 w 2191"/>
              <a:gd name="T49" fmla="*/ 2147483647 h 3330"/>
              <a:gd name="T50" fmla="*/ 0 w 2191"/>
              <a:gd name="T51" fmla="*/ 2147483647 h 3330"/>
              <a:gd name="T52" fmla="*/ 0 w 2191"/>
              <a:gd name="T53" fmla="*/ 2147483647 h 3330"/>
              <a:gd name="T54" fmla="*/ 0 w 2191"/>
              <a:gd name="T55" fmla="*/ 2147483647 h 3330"/>
              <a:gd name="T56" fmla="*/ 0 w 2191"/>
              <a:gd name="T57" fmla="*/ 2147483647 h 3330"/>
              <a:gd name="T58" fmla="*/ 0 w 2191"/>
              <a:gd name="T59" fmla="*/ 2147483647 h 3330"/>
              <a:gd name="T60" fmla="*/ 0 w 2191"/>
              <a:gd name="T61" fmla="*/ 2147483647 h 3330"/>
              <a:gd name="T62" fmla="*/ 0 w 2191"/>
              <a:gd name="T63" fmla="*/ 2147483647 h 3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91"/>
              <a:gd name="T97" fmla="*/ 0 h 3330"/>
              <a:gd name="T98" fmla="*/ 2191 w 2191"/>
              <a:gd name="T99" fmla="*/ 3330 h 33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91" h="3330">
                <a:moveTo>
                  <a:pt x="70" y="3248"/>
                </a:moveTo>
                <a:lnTo>
                  <a:pt x="156" y="3269"/>
                </a:lnTo>
                <a:lnTo>
                  <a:pt x="269" y="3287"/>
                </a:lnTo>
                <a:lnTo>
                  <a:pt x="418" y="3305"/>
                </a:lnTo>
                <a:lnTo>
                  <a:pt x="564" y="3316"/>
                </a:lnTo>
                <a:lnTo>
                  <a:pt x="699" y="3326"/>
                </a:lnTo>
                <a:lnTo>
                  <a:pt x="842" y="3330"/>
                </a:lnTo>
                <a:lnTo>
                  <a:pt x="971" y="3330"/>
                </a:lnTo>
                <a:lnTo>
                  <a:pt x="1180" y="3330"/>
                </a:lnTo>
                <a:lnTo>
                  <a:pt x="1383" y="3327"/>
                </a:lnTo>
                <a:lnTo>
                  <a:pt x="1566" y="3320"/>
                </a:lnTo>
                <a:lnTo>
                  <a:pt x="1728" y="3308"/>
                </a:lnTo>
                <a:lnTo>
                  <a:pt x="1847" y="3295"/>
                </a:lnTo>
                <a:lnTo>
                  <a:pt x="1961" y="3281"/>
                </a:lnTo>
                <a:lnTo>
                  <a:pt x="2051" y="3266"/>
                </a:lnTo>
                <a:lnTo>
                  <a:pt x="2130" y="3248"/>
                </a:lnTo>
                <a:lnTo>
                  <a:pt x="2168" y="3230"/>
                </a:lnTo>
                <a:lnTo>
                  <a:pt x="2186" y="3213"/>
                </a:lnTo>
                <a:lnTo>
                  <a:pt x="2191" y="3198"/>
                </a:lnTo>
                <a:lnTo>
                  <a:pt x="2186" y="3185"/>
                </a:lnTo>
                <a:lnTo>
                  <a:pt x="2179" y="3178"/>
                </a:lnTo>
                <a:lnTo>
                  <a:pt x="1653" y="3007"/>
                </a:lnTo>
                <a:lnTo>
                  <a:pt x="1653" y="0"/>
                </a:lnTo>
                <a:lnTo>
                  <a:pt x="500" y="0"/>
                </a:lnTo>
                <a:lnTo>
                  <a:pt x="500" y="3017"/>
                </a:lnTo>
                <a:lnTo>
                  <a:pt x="23" y="3174"/>
                </a:lnTo>
                <a:lnTo>
                  <a:pt x="7" y="3181"/>
                </a:lnTo>
                <a:lnTo>
                  <a:pt x="0" y="3192"/>
                </a:lnTo>
                <a:lnTo>
                  <a:pt x="0" y="3202"/>
                </a:lnTo>
                <a:lnTo>
                  <a:pt x="11" y="3218"/>
                </a:lnTo>
                <a:lnTo>
                  <a:pt x="34" y="3234"/>
                </a:lnTo>
                <a:lnTo>
                  <a:pt x="70" y="324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1702595" y="1177733"/>
            <a:ext cx="803275" cy="4291013"/>
            <a:chOff x="1703" y="703"/>
            <a:chExt cx="515" cy="3188"/>
          </a:xfrm>
        </p:grpSpPr>
        <p:sp>
          <p:nvSpPr>
            <p:cNvPr id="25677" name="Freeform 8"/>
            <p:cNvSpPr>
              <a:spLocks/>
            </p:cNvSpPr>
            <p:nvPr/>
          </p:nvSpPr>
          <p:spPr bwMode="auto">
            <a:xfrm>
              <a:off x="1710" y="841"/>
              <a:ext cx="500" cy="3050"/>
            </a:xfrm>
            <a:custGeom>
              <a:avLst/>
              <a:gdLst>
                <a:gd name="T0" fmla="*/ 1 w 998"/>
                <a:gd name="T1" fmla="*/ 3 h 3050"/>
                <a:gd name="T2" fmla="*/ 1 w 998"/>
                <a:gd name="T3" fmla="*/ 2968 h 3050"/>
                <a:gd name="T4" fmla="*/ 1 w 998"/>
                <a:gd name="T5" fmla="*/ 2982 h 3050"/>
                <a:gd name="T6" fmla="*/ 1 w 998"/>
                <a:gd name="T7" fmla="*/ 2994 h 3050"/>
                <a:gd name="T8" fmla="*/ 1 w 998"/>
                <a:gd name="T9" fmla="*/ 3005 h 3050"/>
                <a:gd name="T10" fmla="*/ 1 w 998"/>
                <a:gd name="T11" fmla="*/ 3015 h 3050"/>
                <a:gd name="T12" fmla="*/ 1 w 998"/>
                <a:gd name="T13" fmla="*/ 3025 h 3050"/>
                <a:gd name="T14" fmla="*/ 1 w 998"/>
                <a:gd name="T15" fmla="*/ 3033 h 3050"/>
                <a:gd name="T16" fmla="*/ 1 w 998"/>
                <a:gd name="T17" fmla="*/ 3040 h 3050"/>
                <a:gd name="T18" fmla="*/ 1 w 998"/>
                <a:gd name="T19" fmla="*/ 3046 h 3050"/>
                <a:gd name="T20" fmla="*/ 1 w 998"/>
                <a:gd name="T21" fmla="*/ 3047 h 3050"/>
                <a:gd name="T22" fmla="*/ 1 w 998"/>
                <a:gd name="T23" fmla="*/ 3050 h 3050"/>
                <a:gd name="T24" fmla="*/ 1 w 998"/>
                <a:gd name="T25" fmla="*/ 3046 h 3050"/>
                <a:gd name="T26" fmla="*/ 1 w 998"/>
                <a:gd name="T27" fmla="*/ 3039 h 3050"/>
                <a:gd name="T28" fmla="*/ 1 w 998"/>
                <a:gd name="T29" fmla="*/ 3030 h 3050"/>
                <a:gd name="T30" fmla="*/ 1 w 998"/>
                <a:gd name="T31" fmla="*/ 3022 h 3050"/>
                <a:gd name="T32" fmla="*/ 1 w 998"/>
                <a:gd name="T33" fmla="*/ 3012 h 3050"/>
                <a:gd name="T34" fmla="*/ 1 w 998"/>
                <a:gd name="T35" fmla="*/ 2999 h 3050"/>
                <a:gd name="T36" fmla="*/ 1 w 998"/>
                <a:gd name="T37" fmla="*/ 2987 h 3050"/>
                <a:gd name="T38" fmla="*/ 0 w 998"/>
                <a:gd name="T39" fmla="*/ 2975 h 3050"/>
                <a:gd name="T40" fmla="*/ 0 w 998"/>
                <a:gd name="T41" fmla="*/ 0 h 3050"/>
                <a:gd name="T42" fmla="*/ 1 w 998"/>
                <a:gd name="T43" fmla="*/ 12 h 3050"/>
                <a:gd name="T44" fmla="*/ 1 w 998"/>
                <a:gd name="T45" fmla="*/ 23 h 3050"/>
                <a:gd name="T46" fmla="*/ 1 w 998"/>
                <a:gd name="T47" fmla="*/ 31 h 3050"/>
                <a:gd name="T48" fmla="*/ 1 w 998"/>
                <a:gd name="T49" fmla="*/ 40 h 3050"/>
                <a:gd name="T50" fmla="*/ 1 w 998"/>
                <a:gd name="T51" fmla="*/ 47 h 3050"/>
                <a:gd name="T52" fmla="*/ 1 w 998"/>
                <a:gd name="T53" fmla="*/ 53 h 3050"/>
                <a:gd name="T54" fmla="*/ 1 w 998"/>
                <a:gd name="T55" fmla="*/ 57 h 3050"/>
                <a:gd name="T56" fmla="*/ 1 w 998"/>
                <a:gd name="T57" fmla="*/ 57 h 3050"/>
                <a:gd name="T58" fmla="*/ 1 w 998"/>
                <a:gd name="T59" fmla="*/ 56 h 3050"/>
                <a:gd name="T60" fmla="*/ 1 w 998"/>
                <a:gd name="T61" fmla="*/ 53 h 3050"/>
                <a:gd name="T62" fmla="*/ 1 w 998"/>
                <a:gd name="T63" fmla="*/ 51 h 3050"/>
                <a:gd name="T64" fmla="*/ 1 w 998"/>
                <a:gd name="T65" fmla="*/ 45 h 3050"/>
                <a:gd name="T66" fmla="*/ 1 w 998"/>
                <a:gd name="T67" fmla="*/ 37 h 3050"/>
                <a:gd name="T68" fmla="*/ 1 w 998"/>
                <a:gd name="T69" fmla="*/ 19 h 3050"/>
                <a:gd name="T70" fmla="*/ 1 w 998"/>
                <a:gd name="T71" fmla="*/ 3 h 30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98"/>
                <a:gd name="T109" fmla="*/ 0 h 3050"/>
                <a:gd name="T110" fmla="*/ 998 w 998"/>
                <a:gd name="T111" fmla="*/ 3050 h 30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98" h="3050">
                  <a:moveTo>
                    <a:pt x="995" y="3"/>
                  </a:moveTo>
                  <a:lnTo>
                    <a:pt x="998" y="2968"/>
                  </a:lnTo>
                  <a:lnTo>
                    <a:pt x="993" y="2982"/>
                  </a:lnTo>
                  <a:lnTo>
                    <a:pt x="977" y="2994"/>
                  </a:lnTo>
                  <a:lnTo>
                    <a:pt x="949" y="3005"/>
                  </a:lnTo>
                  <a:lnTo>
                    <a:pt x="915" y="3015"/>
                  </a:lnTo>
                  <a:lnTo>
                    <a:pt x="859" y="3025"/>
                  </a:lnTo>
                  <a:lnTo>
                    <a:pt x="791" y="3033"/>
                  </a:lnTo>
                  <a:lnTo>
                    <a:pt x="714" y="3040"/>
                  </a:lnTo>
                  <a:lnTo>
                    <a:pt x="621" y="3046"/>
                  </a:lnTo>
                  <a:lnTo>
                    <a:pt x="510" y="3047"/>
                  </a:lnTo>
                  <a:lnTo>
                    <a:pt x="417" y="3050"/>
                  </a:lnTo>
                  <a:lnTo>
                    <a:pt x="311" y="3046"/>
                  </a:lnTo>
                  <a:lnTo>
                    <a:pt x="229" y="3039"/>
                  </a:lnTo>
                  <a:lnTo>
                    <a:pt x="159" y="3030"/>
                  </a:lnTo>
                  <a:lnTo>
                    <a:pt x="105" y="3022"/>
                  </a:lnTo>
                  <a:lnTo>
                    <a:pt x="59" y="3012"/>
                  </a:lnTo>
                  <a:lnTo>
                    <a:pt x="21" y="2999"/>
                  </a:lnTo>
                  <a:lnTo>
                    <a:pt x="5" y="2987"/>
                  </a:lnTo>
                  <a:lnTo>
                    <a:pt x="0" y="2975"/>
                  </a:lnTo>
                  <a:lnTo>
                    <a:pt x="0" y="0"/>
                  </a:lnTo>
                  <a:lnTo>
                    <a:pt x="35" y="12"/>
                  </a:lnTo>
                  <a:lnTo>
                    <a:pt x="79" y="23"/>
                  </a:lnTo>
                  <a:lnTo>
                    <a:pt x="127" y="31"/>
                  </a:lnTo>
                  <a:lnTo>
                    <a:pt x="192" y="40"/>
                  </a:lnTo>
                  <a:lnTo>
                    <a:pt x="262" y="47"/>
                  </a:lnTo>
                  <a:lnTo>
                    <a:pt x="342" y="53"/>
                  </a:lnTo>
                  <a:lnTo>
                    <a:pt x="424" y="57"/>
                  </a:lnTo>
                  <a:lnTo>
                    <a:pt x="517" y="57"/>
                  </a:lnTo>
                  <a:lnTo>
                    <a:pt x="611" y="56"/>
                  </a:lnTo>
                  <a:lnTo>
                    <a:pt x="658" y="53"/>
                  </a:lnTo>
                  <a:lnTo>
                    <a:pt x="702" y="51"/>
                  </a:lnTo>
                  <a:lnTo>
                    <a:pt x="759" y="45"/>
                  </a:lnTo>
                  <a:lnTo>
                    <a:pt x="829" y="37"/>
                  </a:lnTo>
                  <a:lnTo>
                    <a:pt x="925" y="19"/>
                  </a:lnTo>
                  <a:lnTo>
                    <a:pt x="995" y="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5678" name="Oval 9"/>
            <p:cNvSpPr>
              <a:spLocks noChangeArrowheads="1"/>
            </p:cNvSpPr>
            <p:nvPr/>
          </p:nvSpPr>
          <p:spPr bwMode="auto">
            <a:xfrm>
              <a:off x="1703" y="703"/>
              <a:ext cx="515" cy="16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000000"/>
                </a:solidFill>
              </a:endParaRPr>
            </a:p>
          </p:txBody>
        </p:sp>
      </p:grpSp>
      <p:grpSp>
        <p:nvGrpSpPr>
          <p:cNvPr id="25605" name="Group 10"/>
          <p:cNvGrpSpPr>
            <a:grpSpLocks/>
          </p:cNvGrpSpPr>
          <p:nvPr/>
        </p:nvGrpSpPr>
        <p:grpSpPr bwMode="auto">
          <a:xfrm>
            <a:off x="1635919" y="1346008"/>
            <a:ext cx="787400" cy="4075113"/>
            <a:chOff x="1692" y="1082"/>
            <a:chExt cx="536" cy="2568"/>
          </a:xfrm>
        </p:grpSpPr>
        <p:sp>
          <p:nvSpPr>
            <p:cNvPr id="25672" name="Oval 11"/>
            <p:cNvSpPr>
              <a:spLocks noChangeArrowheads="1"/>
            </p:cNvSpPr>
            <p:nvPr/>
          </p:nvSpPr>
          <p:spPr bwMode="auto">
            <a:xfrm>
              <a:off x="1692" y="1082"/>
              <a:ext cx="536" cy="153"/>
            </a:xfrm>
            <a:prstGeom prst="ellipse">
              <a:avLst/>
            </a:prstGeom>
            <a:noFill/>
            <a:ln w="66675">
              <a:solidFill>
                <a:srgbClr val="E0E0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5673" name="Oval 12"/>
            <p:cNvSpPr>
              <a:spLocks noChangeArrowheads="1"/>
            </p:cNvSpPr>
            <p:nvPr/>
          </p:nvSpPr>
          <p:spPr bwMode="auto">
            <a:xfrm>
              <a:off x="1692" y="1675"/>
              <a:ext cx="536" cy="153"/>
            </a:xfrm>
            <a:prstGeom prst="ellipse">
              <a:avLst/>
            </a:prstGeom>
            <a:noFill/>
            <a:ln w="66675">
              <a:solidFill>
                <a:srgbClr val="E0E0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5674" name="Oval 13"/>
            <p:cNvSpPr>
              <a:spLocks noChangeArrowheads="1"/>
            </p:cNvSpPr>
            <p:nvPr/>
          </p:nvSpPr>
          <p:spPr bwMode="auto">
            <a:xfrm>
              <a:off x="1692" y="2289"/>
              <a:ext cx="536" cy="153"/>
            </a:xfrm>
            <a:prstGeom prst="ellipse">
              <a:avLst/>
            </a:prstGeom>
            <a:noFill/>
            <a:ln w="66675">
              <a:solidFill>
                <a:srgbClr val="E0E0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5675" name="Oval 14"/>
            <p:cNvSpPr>
              <a:spLocks noChangeArrowheads="1"/>
            </p:cNvSpPr>
            <p:nvPr/>
          </p:nvSpPr>
          <p:spPr bwMode="auto">
            <a:xfrm>
              <a:off x="1692" y="2896"/>
              <a:ext cx="536" cy="154"/>
            </a:xfrm>
            <a:prstGeom prst="ellipse">
              <a:avLst/>
            </a:prstGeom>
            <a:noFill/>
            <a:ln w="66675">
              <a:solidFill>
                <a:srgbClr val="E0E0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5676" name="Oval 15"/>
            <p:cNvSpPr>
              <a:spLocks noChangeArrowheads="1"/>
            </p:cNvSpPr>
            <p:nvPr/>
          </p:nvSpPr>
          <p:spPr bwMode="auto">
            <a:xfrm>
              <a:off x="1692" y="3496"/>
              <a:ext cx="536" cy="154"/>
            </a:xfrm>
            <a:prstGeom prst="ellipse">
              <a:avLst/>
            </a:prstGeom>
            <a:noFill/>
            <a:ln w="66675">
              <a:solidFill>
                <a:srgbClr val="E0E0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000000"/>
                </a:solidFill>
              </a:endParaRPr>
            </a:p>
          </p:txBody>
        </p:sp>
      </p:grp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1662907" y="1045970"/>
            <a:ext cx="746125" cy="4610100"/>
            <a:chOff x="1710" y="894"/>
            <a:chExt cx="508" cy="2904"/>
          </a:xfrm>
        </p:grpSpPr>
        <p:grpSp>
          <p:nvGrpSpPr>
            <p:cNvPr id="25621" name="Group 17"/>
            <p:cNvGrpSpPr>
              <a:grpSpLocks/>
            </p:cNvGrpSpPr>
            <p:nvPr/>
          </p:nvGrpSpPr>
          <p:grpSpPr bwMode="auto">
            <a:xfrm>
              <a:off x="1710" y="903"/>
              <a:ext cx="69" cy="2814"/>
              <a:chOff x="1710" y="903"/>
              <a:chExt cx="69" cy="2814"/>
            </a:xfrm>
          </p:grpSpPr>
          <p:sp>
            <p:nvSpPr>
              <p:cNvPr id="25649" name="Rectangle 18"/>
              <p:cNvSpPr>
                <a:spLocks noChangeArrowheads="1"/>
              </p:cNvSpPr>
              <p:nvPr/>
            </p:nvSpPr>
            <p:spPr bwMode="auto">
              <a:xfrm>
                <a:off x="1710" y="903"/>
                <a:ext cx="69" cy="33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0" name="Rectangle 19"/>
              <p:cNvSpPr>
                <a:spLocks noChangeArrowheads="1"/>
              </p:cNvSpPr>
              <p:nvPr/>
            </p:nvSpPr>
            <p:spPr bwMode="auto">
              <a:xfrm>
                <a:off x="1710" y="1022"/>
                <a:ext cx="69" cy="34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651" name="Group 20"/>
              <p:cNvGrpSpPr>
                <a:grpSpLocks/>
              </p:cNvGrpSpPr>
              <p:nvPr/>
            </p:nvGrpSpPr>
            <p:grpSpPr bwMode="auto">
              <a:xfrm>
                <a:off x="1710" y="1268"/>
                <a:ext cx="69" cy="394"/>
                <a:chOff x="1710" y="1268"/>
                <a:chExt cx="69" cy="394"/>
              </a:xfrm>
            </p:grpSpPr>
            <p:sp>
              <p:nvSpPr>
                <p:cNvPr id="25668" name="Rectangle 21"/>
                <p:cNvSpPr>
                  <a:spLocks noChangeArrowheads="1"/>
                </p:cNvSpPr>
                <p:nvPr/>
              </p:nvSpPr>
              <p:spPr bwMode="auto">
                <a:xfrm>
                  <a:off x="1710" y="1268"/>
                  <a:ext cx="69" cy="34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9" name="Rectangle 22"/>
                <p:cNvSpPr>
                  <a:spLocks noChangeArrowheads="1"/>
                </p:cNvSpPr>
                <p:nvPr/>
              </p:nvSpPr>
              <p:spPr bwMode="auto">
                <a:xfrm>
                  <a:off x="1710" y="1384"/>
                  <a:ext cx="69" cy="32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70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0" y="1510"/>
                  <a:ext cx="69" cy="32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71" name="Rectangle 24"/>
                <p:cNvSpPr>
                  <a:spLocks noChangeArrowheads="1"/>
                </p:cNvSpPr>
                <p:nvPr/>
              </p:nvSpPr>
              <p:spPr bwMode="auto">
                <a:xfrm>
                  <a:off x="1710" y="1628"/>
                  <a:ext cx="69" cy="34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52" name="Group 25"/>
              <p:cNvGrpSpPr>
                <a:grpSpLocks/>
              </p:cNvGrpSpPr>
              <p:nvPr/>
            </p:nvGrpSpPr>
            <p:grpSpPr bwMode="auto">
              <a:xfrm>
                <a:off x="1710" y="1869"/>
                <a:ext cx="69" cy="393"/>
                <a:chOff x="1710" y="1869"/>
                <a:chExt cx="69" cy="393"/>
              </a:xfrm>
            </p:grpSpPr>
            <p:sp>
              <p:nvSpPr>
                <p:cNvPr id="25664" name="Rectangle 26"/>
                <p:cNvSpPr>
                  <a:spLocks noChangeArrowheads="1"/>
                </p:cNvSpPr>
                <p:nvPr/>
              </p:nvSpPr>
              <p:spPr bwMode="auto">
                <a:xfrm>
                  <a:off x="1710" y="1869"/>
                  <a:ext cx="69" cy="35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5" name="Rectangle 27"/>
                <p:cNvSpPr>
                  <a:spLocks noChangeArrowheads="1"/>
                </p:cNvSpPr>
                <p:nvPr/>
              </p:nvSpPr>
              <p:spPr bwMode="auto">
                <a:xfrm>
                  <a:off x="1710" y="1984"/>
                  <a:ext cx="69" cy="34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6" name="Rectangle 28"/>
                <p:cNvSpPr>
                  <a:spLocks noChangeArrowheads="1"/>
                </p:cNvSpPr>
                <p:nvPr/>
              </p:nvSpPr>
              <p:spPr bwMode="auto">
                <a:xfrm>
                  <a:off x="1710" y="2111"/>
                  <a:ext cx="69" cy="33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7" name="Rectangle 29"/>
                <p:cNvSpPr>
                  <a:spLocks noChangeArrowheads="1"/>
                </p:cNvSpPr>
                <p:nvPr/>
              </p:nvSpPr>
              <p:spPr bwMode="auto">
                <a:xfrm>
                  <a:off x="1710" y="2230"/>
                  <a:ext cx="69" cy="32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53" name="Group 30"/>
              <p:cNvGrpSpPr>
                <a:grpSpLocks/>
              </p:cNvGrpSpPr>
              <p:nvPr/>
            </p:nvGrpSpPr>
            <p:grpSpPr bwMode="auto">
              <a:xfrm>
                <a:off x="1710" y="2477"/>
                <a:ext cx="69" cy="394"/>
                <a:chOff x="1710" y="2477"/>
                <a:chExt cx="69" cy="394"/>
              </a:xfrm>
            </p:grpSpPr>
            <p:sp>
              <p:nvSpPr>
                <p:cNvPr id="25660" name="Rectangle 31"/>
                <p:cNvSpPr>
                  <a:spLocks noChangeArrowheads="1"/>
                </p:cNvSpPr>
                <p:nvPr/>
              </p:nvSpPr>
              <p:spPr bwMode="auto">
                <a:xfrm>
                  <a:off x="1710" y="2477"/>
                  <a:ext cx="69" cy="33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1" name="Rectangle 32"/>
                <p:cNvSpPr>
                  <a:spLocks noChangeArrowheads="1"/>
                </p:cNvSpPr>
                <p:nvPr/>
              </p:nvSpPr>
              <p:spPr bwMode="auto">
                <a:xfrm>
                  <a:off x="1710" y="2591"/>
                  <a:ext cx="69" cy="33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2" name="Rectangle 33"/>
                <p:cNvSpPr>
                  <a:spLocks noChangeArrowheads="1"/>
                </p:cNvSpPr>
                <p:nvPr/>
              </p:nvSpPr>
              <p:spPr bwMode="auto">
                <a:xfrm>
                  <a:off x="1710" y="2717"/>
                  <a:ext cx="69" cy="33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3" name="Rectangle 34"/>
                <p:cNvSpPr>
                  <a:spLocks noChangeArrowheads="1"/>
                </p:cNvSpPr>
                <p:nvPr/>
              </p:nvSpPr>
              <p:spPr bwMode="auto">
                <a:xfrm>
                  <a:off x="1710" y="2836"/>
                  <a:ext cx="69" cy="35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54" name="Group 35"/>
              <p:cNvGrpSpPr>
                <a:grpSpLocks/>
              </p:cNvGrpSpPr>
              <p:nvPr/>
            </p:nvGrpSpPr>
            <p:grpSpPr bwMode="auto">
              <a:xfrm>
                <a:off x="1710" y="3083"/>
                <a:ext cx="69" cy="394"/>
                <a:chOff x="1710" y="3083"/>
                <a:chExt cx="69" cy="394"/>
              </a:xfrm>
            </p:grpSpPr>
            <p:sp>
              <p:nvSpPr>
                <p:cNvPr id="25656" name="Rectangle 36"/>
                <p:cNvSpPr>
                  <a:spLocks noChangeArrowheads="1"/>
                </p:cNvSpPr>
                <p:nvPr/>
              </p:nvSpPr>
              <p:spPr bwMode="auto">
                <a:xfrm>
                  <a:off x="1710" y="3083"/>
                  <a:ext cx="69" cy="33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7" name="Rectangle 37"/>
                <p:cNvSpPr>
                  <a:spLocks noChangeArrowheads="1"/>
                </p:cNvSpPr>
                <p:nvPr/>
              </p:nvSpPr>
              <p:spPr bwMode="auto">
                <a:xfrm>
                  <a:off x="1710" y="3197"/>
                  <a:ext cx="69" cy="33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8" name="Rectangle 38"/>
                <p:cNvSpPr>
                  <a:spLocks noChangeArrowheads="1"/>
                </p:cNvSpPr>
                <p:nvPr/>
              </p:nvSpPr>
              <p:spPr bwMode="auto">
                <a:xfrm>
                  <a:off x="1710" y="3323"/>
                  <a:ext cx="69" cy="33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9" name="Rectangle 39"/>
                <p:cNvSpPr>
                  <a:spLocks noChangeArrowheads="1"/>
                </p:cNvSpPr>
                <p:nvPr/>
              </p:nvSpPr>
              <p:spPr bwMode="auto">
                <a:xfrm>
                  <a:off x="1710" y="3442"/>
                  <a:ext cx="69" cy="35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655" name="Rectangle 40"/>
              <p:cNvSpPr>
                <a:spLocks noChangeArrowheads="1"/>
              </p:cNvSpPr>
              <p:nvPr/>
            </p:nvSpPr>
            <p:spPr bwMode="auto">
              <a:xfrm>
                <a:off x="1710" y="3684"/>
                <a:ext cx="69" cy="33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FR" alt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22" name="Group 41"/>
            <p:cNvGrpSpPr>
              <a:grpSpLocks/>
            </p:cNvGrpSpPr>
            <p:nvPr/>
          </p:nvGrpSpPr>
          <p:grpSpPr bwMode="auto">
            <a:xfrm>
              <a:off x="2130" y="894"/>
              <a:ext cx="88" cy="2904"/>
              <a:chOff x="2130" y="894"/>
              <a:chExt cx="88" cy="2904"/>
            </a:xfrm>
          </p:grpSpPr>
          <p:grpSp>
            <p:nvGrpSpPr>
              <p:cNvPr id="25623" name="Group 42"/>
              <p:cNvGrpSpPr>
                <a:grpSpLocks/>
              </p:cNvGrpSpPr>
              <p:nvPr/>
            </p:nvGrpSpPr>
            <p:grpSpPr bwMode="auto">
              <a:xfrm>
                <a:off x="2130" y="1872"/>
                <a:ext cx="88" cy="382"/>
                <a:chOff x="2130" y="1872"/>
                <a:chExt cx="88" cy="382"/>
              </a:xfrm>
            </p:grpSpPr>
            <p:sp>
              <p:nvSpPr>
                <p:cNvPr id="25645" name="Rectangle 43"/>
                <p:cNvSpPr>
                  <a:spLocks noChangeArrowheads="1"/>
                </p:cNvSpPr>
                <p:nvPr/>
              </p:nvSpPr>
              <p:spPr bwMode="auto">
                <a:xfrm>
                  <a:off x="2130" y="1872"/>
                  <a:ext cx="88" cy="32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6" name="Rectangle 44"/>
                <p:cNvSpPr>
                  <a:spLocks noChangeArrowheads="1"/>
                </p:cNvSpPr>
                <p:nvPr/>
              </p:nvSpPr>
              <p:spPr bwMode="auto">
                <a:xfrm>
                  <a:off x="2130" y="1986"/>
                  <a:ext cx="88" cy="32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7" name="Rectangle 45"/>
                <p:cNvSpPr>
                  <a:spLocks noChangeArrowheads="1"/>
                </p:cNvSpPr>
                <p:nvPr/>
              </p:nvSpPr>
              <p:spPr bwMode="auto">
                <a:xfrm>
                  <a:off x="2130" y="2109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8" name="Rectangle 46"/>
                <p:cNvSpPr>
                  <a:spLocks noChangeArrowheads="1"/>
                </p:cNvSpPr>
                <p:nvPr/>
              </p:nvSpPr>
              <p:spPr bwMode="auto">
                <a:xfrm>
                  <a:off x="2130" y="2223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24" name="Group 47"/>
              <p:cNvGrpSpPr>
                <a:grpSpLocks/>
              </p:cNvGrpSpPr>
              <p:nvPr/>
            </p:nvGrpSpPr>
            <p:grpSpPr bwMode="auto">
              <a:xfrm>
                <a:off x="2130" y="894"/>
                <a:ext cx="88" cy="151"/>
                <a:chOff x="2130" y="894"/>
                <a:chExt cx="88" cy="151"/>
              </a:xfrm>
            </p:grpSpPr>
            <p:sp>
              <p:nvSpPr>
                <p:cNvPr id="25643" name="Rectangle 48"/>
                <p:cNvSpPr>
                  <a:spLocks noChangeArrowheads="1"/>
                </p:cNvSpPr>
                <p:nvPr/>
              </p:nvSpPr>
              <p:spPr bwMode="auto">
                <a:xfrm>
                  <a:off x="2130" y="894"/>
                  <a:ext cx="88" cy="32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4" name="Rectangle 49"/>
                <p:cNvSpPr>
                  <a:spLocks noChangeArrowheads="1"/>
                </p:cNvSpPr>
                <p:nvPr/>
              </p:nvSpPr>
              <p:spPr bwMode="auto">
                <a:xfrm>
                  <a:off x="2130" y="1014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25" name="Group 50"/>
              <p:cNvGrpSpPr>
                <a:grpSpLocks/>
              </p:cNvGrpSpPr>
              <p:nvPr/>
            </p:nvGrpSpPr>
            <p:grpSpPr bwMode="auto">
              <a:xfrm>
                <a:off x="2130" y="1273"/>
                <a:ext cx="88" cy="382"/>
                <a:chOff x="2130" y="1273"/>
                <a:chExt cx="88" cy="382"/>
              </a:xfrm>
            </p:grpSpPr>
            <p:sp>
              <p:nvSpPr>
                <p:cNvPr id="25639" name="Rectangle 51"/>
                <p:cNvSpPr>
                  <a:spLocks noChangeArrowheads="1"/>
                </p:cNvSpPr>
                <p:nvPr/>
              </p:nvSpPr>
              <p:spPr bwMode="auto">
                <a:xfrm>
                  <a:off x="2130" y="1273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0" name="Rectangle 52"/>
                <p:cNvSpPr>
                  <a:spLocks noChangeArrowheads="1"/>
                </p:cNvSpPr>
                <p:nvPr/>
              </p:nvSpPr>
              <p:spPr bwMode="auto">
                <a:xfrm>
                  <a:off x="2130" y="1387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30" y="1510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2" name="Rectangle 54"/>
                <p:cNvSpPr>
                  <a:spLocks noChangeArrowheads="1"/>
                </p:cNvSpPr>
                <p:nvPr/>
              </p:nvSpPr>
              <p:spPr bwMode="auto">
                <a:xfrm>
                  <a:off x="2130" y="1624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26" name="Group 55"/>
              <p:cNvGrpSpPr>
                <a:grpSpLocks/>
              </p:cNvGrpSpPr>
              <p:nvPr/>
            </p:nvGrpSpPr>
            <p:grpSpPr bwMode="auto">
              <a:xfrm>
                <a:off x="2130" y="2465"/>
                <a:ext cx="88" cy="381"/>
                <a:chOff x="2130" y="2465"/>
                <a:chExt cx="88" cy="381"/>
              </a:xfrm>
            </p:grpSpPr>
            <p:sp>
              <p:nvSpPr>
                <p:cNvPr id="25635" name="Rectangle 56"/>
                <p:cNvSpPr>
                  <a:spLocks noChangeArrowheads="1"/>
                </p:cNvSpPr>
                <p:nvPr/>
              </p:nvSpPr>
              <p:spPr bwMode="auto">
                <a:xfrm>
                  <a:off x="2130" y="2465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6" name="Rectangle 57"/>
                <p:cNvSpPr>
                  <a:spLocks noChangeArrowheads="1"/>
                </p:cNvSpPr>
                <p:nvPr/>
              </p:nvSpPr>
              <p:spPr bwMode="auto">
                <a:xfrm>
                  <a:off x="2130" y="2579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7" name="Rectangle 58"/>
                <p:cNvSpPr>
                  <a:spLocks noChangeArrowheads="1"/>
                </p:cNvSpPr>
                <p:nvPr/>
              </p:nvSpPr>
              <p:spPr bwMode="auto">
                <a:xfrm>
                  <a:off x="2130" y="2702"/>
                  <a:ext cx="88" cy="3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8" name="Rectangle 59"/>
                <p:cNvSpPr>
                  <a:spLocks noChangeArrowheads="1"/>
                </p:cNvSpPr>
                <p:nvPr/>
              </p:nvSpPr>
              <p:spPr bwMode="auto">
                <a:xfrm>
                  <a:off x="2130" y="2816"/>
                  <a:ext cx="88" cy="3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27" name="Group 60"/>
              <p:cNvGrpSpPr>
                <a:grpSpLocks/>
              </p:cNvGrpSpPr>
              <p:nvPr/>
            </p:nvGrpSpPr>
            <p:grpSpPr bwMode="auto">
              <a:xfrm>
                <a:off x="2130" y="3057"/>
                <a:ext cx="88" cy="382"/>
                <a:chOff x="2130" y="3057"/>
                <a:chExt cx="88" cy="382"/>
              </a:xfrm>
            </p:grpSpPr>
            <p:sp>
              <p:nvSpPr>
                <p:cNvPr id="25631" name="Rectangle 61"/>
                <p:cNvSpPr>
                  <a:spLocks noChangeArrowheads="1"/>
                </p:cNvSpPr>
                <p:nvPr/>
              </p:nvSpPr>
              <p:spPr bwMode="auto">
                <a:xfrm>
                  <a:off x="2130" y="3057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2" name="Rectangle 62"/>
                <p:cNvSpPr>
                  <a:spLocks noChangeArrowheads="1"/>
                </p:cNvSpPr>
                <p:nvPr/>
              </p:nvSpPr>
              <p:spPr bwMode="auto">
                <a:xfrm>
                  <a:off x="2130" y="3171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3" name="Rectangle 63"/>
                <p:cNvSpPr>
                  <a:spLocks noChangeArrowheads="1"/>
                </p:cNvSpPr>
                <p:nvPr/>
              </p:nvSpPr>
              <p:spPr bwMode="auto">
                <a:xfrm>
                  <a:off x="2130" y="3294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4" name="Rectangle 64"/>
                <p:cNvSpPr>
                  <a:spLocks noChangeArrowheads="1"/>
                </p:cNvSpPr>
                <p:nvPr/>
              </p:nvSpPr>
              <p:spPr bwMode="auto">
                <a:xfrm>
                  <a:off x="2130" y="3408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28" name="Group 65"/>
              <p:cNvGrpSpPr>
                <a:grpSpLocks/>
              </p:cNvGrpSpPr>
              <p:nvPr/>
            </p:nvGrpSpPr>
            <p:grpSpPr bwMode="auto">
              <a:xfrm>
                <a:off x="2130" y="3653"/>
                <a:ext cx="88" cy="145"/>
                <a:chOff x="2130" y="3653"/>
                <a:chExt cx="88" cy="145"/>
              </a:xfrm>
            </p:grpSpPr>
            <p:sp>
              <p:nvSpPr>
                <p:cNvPr id="25629" name="Rectangle 66"/>
                <p:cNvSpPr>
                  <a:spLocks noChangeArrowheads="1"/>
                </p:cNvSpPr>
                <p:nvPr/>
              </p:nvSpPr>
              <p:spPr bwMode="auto">
                <a:xfrm>
                  <a:off x="2130" y="3653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0" name="Rectangle 67"/>
                <p:cNvSpPr>
                  <a:spLocks noChangeArrowheads="1"/>
                </p:cNvSpPr>
                <p:nvPr/>
              </p:nvSpPr>
              <p:spPr bwMode="auto">
                <a:xfrm>
                  <a:off x="2130" y="3767"/>
                  <a:ext cx="88" cy="3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fr-FR" altLang="fr-FR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5607" name="Oval 68"/>
          <p:cNvSpPr>
            <a:spLocks noChangeArrowheads="1"/>
          </p:cNvSpPr>
          <p:nvPr/>
        </p:nvSpPr>
        <p:spPr bwMode="auto">
          <a:xfrm>
            <a:off x="1361282" y="5776721"/>
            <a:ext cx="1431925" cy="358775"/>
          </a:xfrm>
          <a:prstGeom prst="ellipse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5608" name="Oval 69"/>
          <p:cNvSpPr>
            <a:spLocks noChangeArrowheads="1"/>
          </p:cNvSpPr>
          <p:nvPr/>
        </p:nvSpPr>
        <p:spPr bwMode="auto">
          <a:xfrm>
            <a:off x="1377156" y="5717982"/>
            <a:ext cx="1333500" cy="400050"/>
          </a:xfrm>
          <a:prstGeom prst="ellipse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5609" name="Oval 70"/>
          <p:cNvSpPr>
            <a:spLocks noChangeArrowheads="1"/>
          </p:cNvSpPr>
          <p:nvPr/>
        </p:nvSpPr>
        <p:spPr bwMode="auto">
          <a:xfrm>
            <a:off x="1442245" y="5670357"/>
            <a:ext cx="1176337" cy="387350"/>
          </a:xfrm>
          <a:prstGeom prst="ellipse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5610" name="Oval 71"/>
          <p:cNvSpPr>
            <a:spLocks noChangeArrowheads="1"/>
          </p:cNvSpPr>
          <p:nvPr/>
        </p:nvSpPr>
        <p:spPr bwMode="auto">
          <a:xfrm>
            <a:off x="1521620" y="5637020"/>
            <a:ext cx="1025525" cy="361950"/>
          </a:xfrm>
          <a:prstGeom prst="ellipse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5611" name="Freeform 72"/>
          <p:cNvSpPr>
            <a:spLocks/>
          </p:cNvSpPr>
          <p:nvPr/>
        </p:nvSpPr>
        <p:spPr bwMode="auto">
          <a:xfrm>
            <a:off x="1654970" y="5675120"/>
            <a:ext cx="769937" cy="119062"/>
          </a:xfrm>
          <a:custGeom>
            <a:avLst/>
            <a:gdLst>
              <a:gd name="T0" fmla="*/ 2147483647 w 1052"/>
              <a:gd name="T1" fmla="*/ 2147483647 h 75"/>
              <a:gd name="T2" fmla="*/ 2147483647 w 1052"/>
              <a:gd name="T3" fmla="*/ 2147483647 h 75"/>
              <a:gd name="T4" fmla="*/ 2147483647 w 1052"/>
              <a:gd name="T5" fmla="*/ 2147483647 h 75"/>
              <a:gd name="T6" fmla="*/ 2147483647 w 1052"/>
              <a:gd name="T7" fmla="*/ 0 h 75"/>
              <a:gd name="T8" fmla="*/ 2147483647 w 1052"/>
              <a:gd name="T9" fmla="*/ 0 h 75"/>
              <a:gd name="T10" fmla="*/ 2147483647 w 1052"/>
              <a:gd name="T11" fmla="*/ 2147483647 h 75"/>
              <a:gd name="T12" fmla="*/ 2147483647 w 1052"/>
              <a:gd name="T13" fmla="*/ 2147483647 h 75"/>
              <a:gd name="T14" fmla="*/ 2147483647 w 1052"/>
              <a:gd name="T15" fmla="*/ 2147483647 h 75"/>
              <a:gd name="T16" fmla="*/ 2147483647 w 1052"/>
              <a:gd name="T17" fmla="*/ 2147483647 h 75"/>
              <a:gd name="T18" fmla="*/ 2147483647 w 1052"/>
              <a:gd name="T19" fmla="*/ 2147483647 h 75"/>
              <a:gd name="T20" fmla="*/ 0 w 1052"/>
              <a:gd name="T21" fmla="*/ 2147483647 h 75"/>
              <a:gd name="T22" fmla="*/ 0 w 1052"/>
              <a:gd name="T23" fmla="*/ 2147483647 h 75"/>
              <a:gd name="T24" fmla="*/ 2147483647 w 1052"/>
              <a:gd name="T25" fmla="*/ 2147483647 h 75"/>
              <a:gd name="T26" fmla="*/ 2147483647 w 1052"/>
              <a:gd name="T27" fmla="*/ 2147483647 h 75"/>
              <a:gd name="T28" fmla="*/ 2147483647 w 1052"/>
              <a:gd name="T29" fmla="*/ 2147483647 h 75"/>
              <a:gd name="T30" fmla="*/ 2147483647 w 1052"/>
              <a:gd name="T31" fmla="*/ 2147483647 h 75"/>
              <a:gd name="T32" fmla="*/ 2147483647 w 1052"/>
              <a:gd name="T33" fmla="*/ 2147483647 h 75"/>
              <a:gd name="T34" fmla="*/ 2147483647 w 1052"/>
              <a:gd name="T35" fmla="*/ 2147483647 h 75"/>
              <a:gd name="T36" fmla="*/ 2147483647 w 1052"/>
              <a:gd name="T37" fmla="*/ 2147483647 h 75"/>
              <a:gd name="T38" fmla="*/ 2147483647 w 1052"/>
              <a:gd name="T39" fmla="*/ 2147483647 h 75"/>
              <a:gd name="T40" fmla="*/ 2147483647 w 1052"/>
              <a:gd name="T41" fmla="*/ 2147483647 h 75"/>
              <a:gd name="T42" fmla="*/ 2147483647 w 1052"/>
              <a:gd name="T43" fmla="*/ 2147483647 h 75"/>
              <a:gd name="T44" fmla="*/ 2147483647 w 1052"/>
              <a:gd name="T45" fmla="*/ 2147483647 h 75"/>
              <a:gd name="T46" fmla="*/ 2147483647 w 1052"/>
              <a:gd name="T47" fmla="*/ 2147483647 h 75"/>
              <a:gd name="T48" fmla="*/ 2147483647 w 1052"/>
              <a:gd name="T49" fmla="*/ 2147483647 h 75"/>
              <a:gd name="T50" fmla="*/ 2147483647 w 1052"/>
              <a:gd name="T51" fmla="*/ 2147483647 h 75"/>
              <a:gd name="T52" fmla="*/ 2147483647 w 1052"/>
              <a:gd name="T53" fmla="*/ 2147483647 h 75"/>
              <a:gd name="T54" fmla="*/ 2147483647 w 1052"/>
              <a:gd name="T55" fmla="*/ 2147483647 h 75"/>
              <a:gd name="T56" fmla="*/ 2147483647 w 1052"/>
              <a:gd name="T57" fmla="*/ 2147483647 h 75"/>
              <a:gd name="T58" fmla="*/ 2147483647 w 1052"/>
              <a:gd name="T59" fmla="*/ 2147483647 h 75"/>
              <a:gd name="T60" fmla="*/ 2147483647 w 1052"/>
              <a:gd name="T61" fmla="*/ 2147483647 h 75"/>
              <a:gd name="T62" fmla="*/ 2147483647 w 1052"/>
              <a:gd name="T63" fmla="*/ 2147483647 h 75"/>
              <a:gd name="T64" fmla="*/ 2147483647 w 1052"/>
              <a:gd name="T65" fmla="*/ 2147483647 h 75"/>
              <a:gd name="T66" fmla="*/ 2147483647 w 1052"/>
              <a:gd name="T67" fmla="*/ 2147483647 h 75"/>
              <a:gd name="T68" fmla="*/ 2147483647 w 1052"/>
              <a:gd name="T69" fmla="*/ 2147483647 h 75"/>
              <a:gd name="T70" fmla="*/ 2147483647 w 1052"/>
              <a:gd name="T71" fmla="*/ 2147483647 h 75"/>
              <a:gd name="T72" fmla="*/ 2147483647 w 1052"/>
              <a:gd name="T73" fmla="*/ 2147483647 h 75"/>
              <a:gd name="T74" fmla="*/ 2147483647 w 1052"/>
              <a:gd name="T75" fmla="*/ 2147483647 h 75"/>
              <a:gd name="T76" fmla="*/ 2147483647 w 1052"/>
              <a:gd name="T77" fmla="*/ 2147483647 h 75"/>
              <a:gd name="T78" fmla="*/ 2147483647 w 1052"/>
              <a:gd name="T79" fmla="*/ 2147483647 h 75"/>
              <a:gd name="T80" fmla="*/ 2147483647 w 1052"/>
              <a:gd name="T81" fmla="*/ 2147483647 h 75"/>
              <a:gd name="T82" fmla="*/ 2147483647 w 1052"/>
              <a:gd name="T83" fmla="*/ 2147483647 h 75"/>
              <a:gd name="T84" fmla="*/ 2147483647 w 1052"/>
              <a:gd name="T85" fmla="*/ 2147483647 h 75"/>
              <a:gd name="T86" fmla="*/ 2147483647 w 1052"/>
              <a:gd name="T87" fmla="*/ 2147483647 h 75"/>
              <a:gd name="T88" fmla="*/ 2147483647 w 1052"/>
              <a:gd name="T89" fmla="*/ 2147483647 h 75"/>
              <a:gd name="T90" fmla="*/ 2147483647 w 1052"/>
              <a:gd name="T91" fmla="*/ 2147483647 h 75"/>
              <a:gd name="T92" fmla="*/ 2147483647 w 1052"/>
              <a:gd name="T93" fmla="*/ 2147483647 h 7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52"/>
              <a:gd name="T142" fmla="*/ 0 h 75"/>
              <a:gd name="T143" fmla="*/ 1052 w 1052"/>
              <a:gd name="T144" fmla="*/ 75 h 7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52" h="75">
                <a:moveTo>
                  <a:pt x="996" y="23"/>
                </a:moveTo>
                <a:lnTo>
                  <a:pt x="946" y="14"/>
                </a:lnTo>
                <a:lnTo>
                  <a:pt x="796" y="5"/>
                </a:lnTo>
                <a:lnTo>
                  <a:pt x="612" y="0"/>
                </a:lnTo>
                <a:lnTo>
                  <a:pt x="473" y="0"/>
                </a:lnTo>
                <a:lnTo>
                  <a:pt x="303" y="2"/>
                </a:lnTo>
                <a:lnTo>
                  <a:pt x="187" y="9"/>
                </a:lnTo>
                <a:lnTo>
                  <a:pt x="96" y="16"/>
                </a:lnTo>
                <a:lnTo>
                  <a:pt x="36" y="26"/>
                </a:lnTo>
                <a:lnTo>
                  <a:pt x="10" y="32"/>
                </a:lnTo>
                <a:lnTo>
                  <a:pt x="0" y="39"/>
                </a:lnTo>
                <a:lnTo>
                  <a:pt x="0" y="48"/>
                </a:lnTo>
                <a:lnTo>
                  <a:pt x="12" y="55"/>
                </a:lnTo>
                <a:lnTo>
                  <a:pt x="42" y="61"/>
                </a:lnTo>
                <a:lnTo>
                  <a:pt x="85" y="68"/>
                </a:lnTo>
                <a:lnTo>
                  <a:pt x="136" y="71"/>
                </a:lnTo>
                <a:lnTo>
                  <a:pt x="207" y="75"/>
                </a:lnTo>
                <a:lnTo>
                  <a:pt x="312" y="75"/>
                </a:lnTo>
                <a:lnTo>
                  <a:pt x="392" y="68"/>
                </a:lnTo>
                <a:lnTo>
                  <a:pt x="270" y="63"/>
                </a:lnTo>
                <a:lnTo>
                  <a:pt x="232" y="55"/>
                </a:lnTo>
                <a:lnTo>
                  <a:pt x="221" y="49"/>
                </a:lnTo>
                <a:lnTo>
                  <a:pt x="216" y="42"/>
                </a:lnTo>
                <a:lnTo>
                  <a:pt x="225" y="35"/>
                </a:lnTo>
                <a:lnTo>
                  <a:pt x="235" y="32"/>
                </a:lnTo>
                <a:lnTo>
                  <a:pt x="270" y="28"/>
                </a:lnTo>
                <a:lnTo>
                  <a:pt x="319" y="27"/>
                </a:lnTo>
                <a:lnTo>
                  <a:pt x="387" y="24"/>
                </a:lnTo>
                <a:lnTo>
                  <a:pt x="537" y="20"/>
                </a:lnTo>
                <a:lnTo>
                  <a:pt x="700" y="16"/>
                </a:lnTo>
                <a:lnTo>
                  <a:pt x="803" y="20"/>
                </a:lnTo>
                <a:lnTo>
                  <a:pt x="892" y="26"/>
                </a:lnTo>
                <a:lnTo>
                  <a:pt x="946" y="34"/>
                </a:lnTo>
                <a:lnTo>
                  <a:pt x="977" y="39"/>
                </a:lnTo>
                <a:lnTo>
                  <a:pt x="967" y="38"/>
                </a:lnTo>
                <a:lnTo>
                  <a:pt x="982" y="45"/>
                </a:lnTo>
                <a:lnTo>
                  <a:pt x="977" y="48"/>
                </a:lnTo>
                <a:lnTo>
                  <a:pt x="967" y="52"/>
                </a:lnTo>
                <a:lnTo>
                  <a:pt x="946" y="55"/>
                </a:lnTo>
                <a:lnTo>
                  <a:pt x="897" y="61"/>
                </a:lnTo>
                <a:lnTo>
                  <a:pt x="996" y="57"/>
                </a:lnTo>
                <a:lnTo>
                  <a:pt x="1021" y="55"/>
                </a:lnTo>
                <a:lnTo>
                  <a:pt x="1042" y="52"/>
                </a:lnTo>
                <a:lnTo>
                  <a:pt x="1052" y="45"/>
                </a:lnTo>
                <a:lnTo>
                  <a:pt x="1049" y="34"/>
                </a:lnTo>
                <a:lnTo>
                  <a:pt x="1026" y="27"/>
                </a:lnTo>
                <a:lnTo>
                  <a:pt x="996" y="23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612" name="Rectangle 73"/>
          <p:cNvSpPr>
            <a:spLocks noChangeArrowheads="1"/>
          </p:cNvSpPr>
          <p:nvPr/>
        </p:nvSpPr>
        <p:spPr bwMode="auto">
          <a:xfrm>
            <a:off x="2072481" y="5198870"/>
            <a:ext cx="3175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4890" name="Text Box 74"/>
          <p:cNvSpPr txBox="1">
            <a:spLocks noChangeArrowheads="1"/>
          </p:cNvSpPr>
          <p:nvPr/>
        </p:nvSpPr>
        <p:spPr bwMode="auto">
          <a:xfrm>
            <a:off x="1818481" y="1247582"/>
            <a:ext cx="4270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6242" tIns="38120" rIns="76242" bIns="38120">
            <a:spAutoFit/>
          </a:bodyPr>
          <a:lstStyle/>
          <a:p>
            <a:pPr defTabSz="763588">
              <a:defRPr/>
            </a:pPr>
            <a:r>
              <a:rPr lang="fr-FR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</a:p>
        </p:txBody>
      </p:sp>
      <p:sp>
        <p:nvSpPr>
          <p:cNvPr id="34891" name="Text Box 75"/>
          <p:cNvSpPr txBox="1">
            <a:spLocks noChangeArrowheads="1"/>
          </p:cNvSpPr>
          <p:nvPr/>
        </p:nvSpPr>
        <p:spPr bwMode="auto">
          <a:xfrm>
            <a:off x="1866107" y="5094096"/>
            <a:ext cx="328613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6242" tIns="38120" rIns="76242" bIns="38120">
            <a:spAutoFit/>
          </a:bodyPr>
          <a:lstStyle/>
          <a:p>
            <a:pPr defTabSz="763588">
              <a:defRPr/>
            </a:pPr>
            <a:r>
              <a:rPr lang="fr-FR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34892" name="Text Box 76"/>
          <p:cNvSpPr txBox="1">
            <a:spLocks noChangeArrowheads="1"/>
          </p:cNvSpPr>
          <p:nvPr/>
        </p:nvSpPr>
        <p:spPr bwMode="auto">
          <a:xfrm>
            <a:off x="1866107" y="2179446"/>
            <a:ext cx="296863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6242" tIns="38120" rIns="76242" bIns="38120">
            <a:spAutoFit/>
          </a:bodyPr>
          <a:lstStyle/>
          <a:p>
            <a:pPr defTabSz="763588">
              <a:defRPr/>
            </a:pPr>
            <a:r>
              <a:rPr lang="fr-FR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</p:txBody>
      </p:sp>
      <p:sp>
        <p:nvSpPr>
          <p:cNvPr id="34893" name="Text Box 77"/>
          <p:cNvSpPr txBox="1">
            <a:spLocks noChangeArrowheads="1"/>
          </p:cNvSpPr>
          <p:nvPr/>
        </p:nvSpPr>
        <p:spPr bwMode="auto">
          <a:xfrm>
            <a:off x="1866106" y="3131946"/>
            <a:ext cx="3952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6242" tIns="38120" rIns="76242" bIns="38120">
            <a:spAutoFit/>
          </a:bodyPr>
          <a:lstStyle/>
          <a:p>
            <a:pPr defTabSz="763588">
              <a:defRPr/>
            </a:pPr>
            <a:r>
              <a:rPr lang="fr-FR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34894" name="Text Box 78"/>
          <p:cNvSpPr txBox="1">
            <a:spLocks noChangeArrowheads="1"/>
          </p:cNvSpPr>
          <p:nvPr/>
        </p:nvSpPr>
        <p:spPr bwMode="auto">
          <a:xfrm>
            <a:off x="1866106" y="4122546"/>
            <a:ext cx="3619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6242" tIns="38120" rIns="76242" bIns="38120">
            <a:spAutoFit/>
          </a:bodyPr>
          <a:lstStyle/>
          <a:p>
            <a:pPr defTabSz="763588">
              <a:defRPr/>
            </a:pPr>
            <a:r>
              <a:rPr lang="fr-FR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5618" name="Text Box 79"/>
          <p:cNvSpPr txBox="1">
            <a:spLocks noChangeArrowheads="1"/>
          </p:cNvSpPr>
          <p:nvPr/>
        </p:nvSpPr>
        <p:spPr bwMode="auto">
          <a:xfrm>
            <a:off x="3059661" y="803276"/>
            <a:ext cx="5400675" cy="37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38" tIns="33018" rIns="69038" bIns="33018">
            <a:spAutoFit/>
          </a:bodyPr>
          <a:lstStyle>
            <a:lvl1pPr defTabSz="763588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3588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3588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3588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3588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35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35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35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35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2000" dirty="0">
                <a:solidFill>
                  <a:srgbClr val="000000"/>
                </a:solidFill>
              </a:rPr>
              <a:t>Taux moyen national : 2,22 % (</a:t>
            </a:r>
            <a:r>
              <a:rPr lang="fr-FR" altLang="fr-FR" sz="2000" dirty="0">
                <a:solidFill>
                  <a:srgbClr val="000000"/>
                </a:solidFill>
                <a:sym typeface="Wingdings" pitchFamily="2" charset="2"/>
              </a:rPr>
              <a:t>)</a:t>
            </a:r>
            <a:endParaRPr lang="fr-FR" altLang="fr-FR" sz="2000" dirty="0">
              <a:solidFill>
                <a:srgbClr val="000000"/>
              </a:solidFill>
            </a:endParaRPr>
          </a:p>
        </p:txBody>
      </p:sp>
      <p:sp>
        <p:nvSpPr>
          <p:cNvPr id="25619" name="Line 80"/>
          <p:cNvSpPr>
            <a:spLocks noChangeShapeType="1"/>
          </p:cNvSpPr>
          <p:nvPr/>
        </p:nvSpPr>
        <p:spPr bwMode="auto">
          <a:xfrm flipV="1">
            <a:off x="1356519" y="4960745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800" tIns="39600" rIns="82800" bIns="39600" anchor="ctr">
            <a:spAutoFit/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1" name="Titre 6"/>
          <p:cNvSpPr txBox="1">
            <a:spLocks/>
          </p:cNvSpPr>
          <p:nvPr/>
        </p:nvSpPr>
        <p:spPr bwMode="auto">
          <a:xfrm>
            <a:off x="2442368" y="6407225"/>
            <a:ext cx="4367213" cy="2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57" tIns="44028" rIns="88057" bIns="44028"/>
          <a:lstStyle/>
          <a:p>
            <a:pPr marL="255304" indent="-255304">
              <a:defRPr/>
            </a:pPr>
            <a:r>
              <a:rPr lang="fr-FR" dirty="0">
                <a:solidFill>
                  <a:srgbClr val="000000"/>
                </a:solidFill>
                <a:cs typeface="Arial" charset="0"/>
              </a:rPr>
              <a:t>Taux collectifs de cotisation année 2018  </a:t>
            </a: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Des coûts directs</a:t>
            </a:r>
          </a:p>
        </p:txBody>
      </p:sp>
    </p:spTree>
    <p:extLst>
      <p:ext uri="{BB962C8B-B14F-4D97-AF65-F5344CB8AC3E}">
        <p14:creationId xmlns:p14="http://schemas.microsoft.com/office/powerpoint/2010/main" val="26201786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776414" y="980729"/>
            <a:ext cx="8664575" cy="216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defRPr/>
            </a:pPr>
            <a:r>
              <a:rPr lang="fr-FR" sz="3200" dirty="0">
                <a:solidFill>
                  <a:srgbClr val="003399"/>
                </a:solidFill>
                <a:latin typeface="Comic Sans MS" panose="030F0702030302020204" pitchFamily="66" charset="0"/>
              </a:rPr>
              <a:t>Ces charges sont supportées directement par les </a:t>
            </a:r>
            <a:r>
              <a:rPr lang="fr-FR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entreprises</a:t>
            </a:r>
            <a:r>
              <a:rPr lang="fr-FR" sz="3200" dirty="0">
                <a:solidFill>
                  <a:srgbClr val="003399"/>
                </a:solidFill>
                <a:latin typeface="Comic Sans MS" panose="030F0702030302020204" pitchFamily="66" charset="0"/>
              </a:rPr>
              <a:t> (cotisations ATMP)</a:t>
            </a:r>
          </a:p>
          <a:p>
            <a:pPr>
              <a:defRPr/>
            </a:pPr>
            <a:endParaRPr lang="fr-FR" sz="3200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sz="3200" dirty="0">
                <a:solidFill>
                  <a:srgbClr val="003399"/>
                </a:solidFill>
                <a:latin typeface="Comic Sans MS" panose="030F0702030302020204" pitchFamily="66" charset="0"/>
              </a:rPr>
              <a:t>Et pèsent donc sur les prix de vente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Des coûts directs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28" y="3391716"/>
            <a:ext cx="3434672" cy="270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484742" y="980728"/>
            <a:ext cx="11707258" cy="511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l"/>
            <a:r>
              <a:rPr lang="fr-FR" b="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Lorsque survient un accident du travail, certains coûts restent à la charge directe de l’entreprise, sans compensation par les assurances.</a:t>
            </a:r>
          </a:p>
          <a:p>
            <a:endParaRPr lang="fr-FR" b="0" kern="0" dirty="0">
              <a:solidFill>
                <a:srgbClr val="000000"/>
              </a:solidFill>
            </a:endParaRPr>
          </a:p>
          <a:p>
            <a:pPr algn="l"/>
            <a:endParaRPr lang="fr-FR" sz="2400" b="0" kern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9137" y="2294840"/>
            <a:ext cx="61450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kern="0" dirty="0">
                <a:solidFill>
                  <a:srgbClr val="000000"/>
                </a:solidFill>
              </a:rPr>
              <a:t>Ils peuvent représenter jusqu’à </a:t>
            </a:r>
            <a:r>
              <a:rPr lang="fr-FR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fois le coût direct </a:t>
            </a:r>
            <a:r>
              <a:rPr lang="fr-FR" sz="2400" kern="0" dirty="0">
                <a:solidFill>
                  <a:srgbClr val="000000"/>
                </a:solidFill>
              </a:rPr>
              <a:t>:</a:t>
            </a:r>
          </a:p>
          <a:p>
            <a:endParaRPr lang="fr-FR" sz="2400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</a:rPr>
              <a:t>Perte de production, de matériel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</a:rPr>
              <a:t>Remplacement du personnel,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</a:rPr>
              <a:t>Pénalités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</a:rPr>
              <a:t>Avocat, expertises,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</a:rPr>
              <a:t>Sanctions pénales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</a:rPr>
              <a:t>Cotisation supplémentaire (</a:t>
            </a:r>
            <a:r>
              <a:rPr lang="fr-FR" kern="0" dirty="0" err="1">
                <a:solidFill>
                  <a:srgbClr val="000000"/>
                </a:solidFill>
              </a:rPr>
              <a:t>inj</a:t>
            </a:r>
            <a:r>
              <a:rPr lang="fr-FR" kern="0" dirty="0">
                <a:solidFill>
                  <a:srgbClr val="000000"/>
                </a:solidFill>
              </a:rPr>
              <a:t>) ou complémentaire (FI)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</a:rPr>
              <a:t>Image de marque, perte de clientèle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</a:rPr>
              <a:t>Climat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397069"/>
            <a:ext cx="3645586" cy="349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Des coûts indirects</a:t>
            </a:r>
          </a:p>
        </p:txBody>
      </p:sp>
    </p:spTree>
    <p:extLst>
      <p:ext uri="{BB962C8B-B14F-4D97-AF65-F5344CB8AC3E}">
        <p14:creationId xmlns:p14="http://schemas.microsoft.com/office/powerpoint/2010/main" val="41590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611" y="1165028"/>
            <a:ext cx="2511722" cy="251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55" y="303041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036"/>
          <p:cNvSpPr>
            <a:spLocks noChangeArrowheads="1"/>
          </p:cNvSpPr>
          <p:nvPr/>
        </p:nvSpPr>
        <p:spPr bwMode="auto">
          <a:xfrm>
            <a:off x="1774826" y="4437113"/>
            <a:ext cx="8569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fr-FR" sz="3600" dirty="0">
                <a:solidFill>
                  <a:srgbClr val="333399"/>
                </a:solidFill>
                <a:latin typeface="Comic Sans MS" panose="030F0702030302020204" pitchFamily="66" charset="0"/>
                <a:cs typeface="Arial" charset="0"/>
              </a:rPr>
              <a:t>Pouvons-nous encore évoluer ? 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1774825" y="1774558"/>
            <a:ext cx="8569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3600" dirty="0">
                <a:solidFill>
                  <a:srgbClr val="003399"/>
                </a:solidFill>
                <a:latin typeface="Comic Sans MS" panose="030F0702030302020204" pitchFamily="66" charset="0"/>
                <a:cs typeface="Arial" charset="0"/>
              </a:rPr>
              <a:t>Que faisons-nous actuellement ?</a:t>
            </a:r>
            <a:endParaRPr lang="fr-FR" altLang="fr-FR" sz="2800" dirty="0">
              <a:solidFill>
                <a:srgbClr val="003399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3" name="AutoShape 2" descr="Résultat de recherche d'images pour &quot;se questionner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950507412"/>
              </p:ext>
            </p:extLst>
          </p:nvPr>
        </p:nvGraphicFramePr>
        <p:xfrm>
          <a:off x="2660518" y="908720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 rot="18332569">
            <a:off x="2819352" y="2687343"/>
            <a:ext cx="222208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Sur 1 année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752185" y="1524848"/>
            <a:ext cx="293747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2 </a:t>
            </a:r>
            <a:r>
              <a:rPr lang="fr-FR" altLang="fr-F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tout les</a:t>
            </a:r>
            <a:r>
              <a:rPr lang="fr-FR" altLang="fr-FR" b="1" kern="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r>
              <a:rPr lang="fr-FR" altLang="fr-F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jours ouvrables</a:t>
            </a:r>
          </a:p>
          <a:p>
            <a:pPr eaLnBrk="1" hangingPunct="1">
              <a:defRPr/>
            </a:pPr>
            <a:endParaRPr lang="fr-FR" altLang="fr-FR" b="1" kern="0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eaLnBrk="1" hangingPunct="1">
              <a:defRPr/>
            </a:pPr>
            <a:endParaRPr lang="fr-FR" altLang="fr-FR" b="1" kern="0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eaLnBrk="1" hangingPunct="1">
              <a:defRPr/>
            </a:pPr>
            <a:r>
              <a:rPr lang="fr-FR" altLang="fr-F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140</a:t>
            </a:r>
            <a:r>
              <a:rPr lang="fr-FR" altLang="fr-FR" b="1" kern="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r>
              <a:rPr lang="fr-FR" altLang="fr-F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/ jour ouvrable</a:t>
            </a:r>
          </a:p>
          <a:p>
            <a:pPr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2 300 </a:t>
            </a:r>
            <a:r>
              <a:rPr lang="fr-FR" altLang="fr-F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/ jour ouvrable</a:t>
            </a:r>
          </a:p>
          <a:p>
            <a:pPr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r-FR" altLang="fr-F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2 500 </a:t>
            </a:r>
            <a:r>
              <a:rPr lang="fr-FR" altLang="fr-F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/ Jour ouvrable</a:t>
            </a:r>
          </a:p>
        </p:txBody>
      </p:sp>
      <p:sp>
        <p:nvSpPr>
          <p:cNvPr id="5" name="Titre 6"/>
          <p:cNvSpPr txBox="1">
            <a:spLocks/>
          </p:cNvSpPr>
          <p:nvPr/>
        </p:nvSpPr>
        <p:spPr bwMode="auto">
          <a:xfrm>
            <a:off x="1547814" y="6307980"/>
            <a:ext cx="53292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57" tIns="44028" rIns="88057" bIns="44028"/>
          <a:lstStyle/>
          <a:p>
            <a:pPr marL="255304" indent="-255304">
              <a:defRPr/>
            </a:pPr>
            <a:r>
              <a:rPr lang="fr-FR" sz="1600" dirty="0">
                <a:solidFill>
                  <a:srgbClr val="5F5F5F"/>
                </a:solidFill>
                <a:cs typeface="Arial" charset="0"/>
              </a:rPr>
              <a:t>A partir des statistiques ATMP - CNAM 2016</a:t>
            </a: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3792760" y="61604"/>
            <a:ext cx="4535488" cy="51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01" tIns="43953" rIns="87901" bIns="43953">
            <a:spAutoFit/>
          </a:bodyPr>
          <a:lstStyle>
            <a:lvl1pPr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2800" b="1" i="1" dirty="0">
                <a:solidFill>
                  <a:srgbClr val="FFFFFF"/>
                </a:solidFill>
                <a:latin typeface="Arial" pitchFamily="34" charset="0"/>
              </a:rPr>
              <a:t>Que faisons-nous déjà ?</a:t>
            </a:r>
          </a:p>
        </p:txBody>
      </p:sp>
    </p:spTree>
    <p:extLst>
      <p:ext uri="{BB962C8B-B14F-4D97-AF65-F5344CB8AC3E}">
        <p14:creationId xmlns:p14="http://schemas.microsoft.com/office/powerpoint/2010/main" val="12367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 rot="5400000" flipH="1">
            <a:off x="1619251" y="5010151"/>
            <a:ext cx="1095375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>
            <a:off x="1897064" y="4686300"/>
            <a:ext cx="2465387" cy="539750"/>
          </a:xfrm>
          <a:prstGeom prst="cube">
            <a:avLst>
              <a:gd name="adj" fmla="val 75752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 rot="5400000" flipH="1">
            <a:off x="3414713" y="4271963"/>
            <a:ext cx="1352550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3781" name="ZoneTexte 90"/>
          <p:cNvSpPr txBox="1">
            <a:spLocks noChangeArrowheads="1"/>
          </p:cNvSpPr>
          <p:nvPr/>
        </p:nvSpPr>
        <p:spPr bwMode="auto">
          <a:xfrm>
            <a:off x="2063552" y="3933057"/>
            <a:ext cx="1866900" cy="5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Réagir après chaque accident</a:t>
            </a:r>
          </a:p>
        </p:txBody>
      </p:sp>
      <p:sp>
        <p:nvSpPr>
          <p:cNvPr id="6" name="Cube 5"/>
          <p:cNvSpPr/>
          <p:nvPr/>
        </p:nvSpPr>
        <p:spPr>
          <a:xfrm>
            <a:off x="3811589" y="3810000"/>
            <a:ext cx="2465387" cy="539750"/>
          </a:xfrm>
          <a:prstGeom prst="cube">
            <a:avLst>
              <a:gd name="adj" fmla="val 75752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3783" name="ZoneTexte 91"/>
          <p:cNvSpPr txBox="1">
            <a:spLocks noChangeArrowheads="1"/>
          </p:cNvSpPr>
          <p:nvPr/>
        </p:nvSpPr>
        <p:spPr bwMode="auto">
          <a:xfrm>
            <a:off x="3863752" y="2852937"/>
            <a:ext cx="2000250" cy="9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Entreprendre une démarche de prévention sur le poste de travail</a:t>
            </a:r>
            <a:endParaRPr lang="fr-FR" altLang="fr-FR" sz="1400" b="1" dirty="0">
              <a:solidFill>
                <a:srgbClr val="000000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 rot="5400000" flipH="1">
            <a:off x="5405438" y="3395663"/>
            <a:ext cx="1352550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5802314" y="2819400"/>
            <a:ext cx="2465387" cy="539750"/>
          </a:xfrm>
          <a:prstGeom prst="cube">
            <a:avLst>
              <a:gd name="adj" fmla="val 75752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5400000" flipH="1">
            <a:off x="7434263" y="2405063"/>
            <a:ext cx="1352550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3787" name="ZoneTexte 97"/>
          <p:cNvSpPr txBox="1">
            <a:spLocks noChangeArrowheads="1"/>
          </p:cNvSpPr>
          <p:nvPr/>
        </p:nvSpPr>
        <p:spPr bwMode="auto">
          <a:xfrm>
            <a:off x="5807968" y="2042348"/>
            <a:ext cx="2095500" cy="7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Intégrer la prévention dans le cursus de production</a:t>
            </a:r>
            <a:endParaRPr lang="fr-FR" altLang="fr-FR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e 107"/>
          <p:cNvGrpSpPr/>
          <p:nvPr/>
        </p:nvGrpSpPr>
        <p:grpSpPr>
          <a:xfrm>
            <a:off x="7831092" y="1828800"/>
            <a:ext cx="2543869" cy="539008"/>
            <a:chOff x="6307087" y="1828800"/>
            <a:chExt cx="2543869" cy="539008"/>
          </a:xfrm>
          <a:solidFill>
            <a:srgbClr val="FFC000"/>
          </a:solidFill>
        </p:grpSpPr>
        <p:sp>
          <p:nvSpPr>
            <p:cNvPr id="13" name="Cube 12"/>
            <p:cNvSpPr/>
            <p:nvPr/>
          </p:nvSpPr>
          <p:spPr>
            <a:xfrm>
              <a:off x="6307087" y="1828800"/>
              <a:ext cx="2465437" cy="539008"/>
            </a:xfrm>
            <a:prstGeom prst="cube">
              <a:avLst>
                <a:gd name="adj" fmla="val 75752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Parallélogramme 13"/>
            <p:cNvSpPr/>
            <p:nvPr/>
          </p:nvSpPr>
          <p:spPr>
            <a:xfrm rot="18919826">
              <a:off x="8273548" y="2079210"/>
              <a:ext cx="577408" cy="67196"/>
            </a:xfrm>
            <a:prstGeom prst="parallelogram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203789" name="ZoneTexte 101"/>
          <p:cNvSpPr txBox="1">
            <a:spLocks noChangeArrowheads="1"/>
          </p:cNvSpPr>
          <p:nvPr/>
        </p:nvSpPr>
        <p:spPr bwMode="auto">
          <a:xfrm>
            <a:off x="8172450" y="908721"/>
            <a:ext cx="2124078" cy="9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Développer une culture de prévention au sein de l’entreprise</a:t>
            </a:r>
            <a:endParaRPr lang="fr-FR" altLang="fr-FR" sz="1400" b="1" dirty="0">
              <a:solidFill>
                <a:srgbClr val="0000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76414" y="980730"/>
            <a:ext cx="5759747" cy="905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defRPr/>
            </a:pPr>
            <a:r>
              <a:rPr lang="fr-FR" sz="2800" dirty="0">
                <a:solidFill>
                  <a:srgbClr val="003399"/>
                </a:solidFill>
                <a:latin typeface="Comic Sans MS" panose="030F0702030302020204" pitchFamily="66" charset="0"/>
              </a:rPr>
              <a:t>Quelle position adopter</a:t>
            </a:r>
          </a:p>
          <a:p>
            <a:pPr>
              <a:defRPr/>
            </a:pPr>
            <a:r>
              <a:rPr lang="fr-FR" sz="2800" dirty="0">
                <a:solidFill>
                  <a:srgbClr val="003399"/>
                </a:solidFill>
                <a:latin typeface="Comic Sans MS" panose="030F0702030302020204" pitchFamily="66" charset="0"/>
              </a:rPr>
              <a:t>face aux événements?</a:t>
            </a:r>
          </a:p>
          <a:p>
            <a:pPr>
              <a:defRPr/>
            </a:pPr>
            <a:endParaRPr lang="fr-FR" sz="32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Flèche droite 6"/>
          <p:cNvSpPr/>
          <p:nvPr/>
        </p:nvSpPr>
        <p:spPr bwMode="auto">
          <a:xfrm rot="20200802">
            <a:off x="2255227" y="4247546"/>
            <a:ext cx="8222378" cy="723230"/>
          </a:xfrm>
          <a:prstGeom prst="rightArrow">
            <a:avLst/>
          </a:prstGeom>
          <a:gradFill flip="none" rotWithShape="0">
            <a:gsLst>
              <a:gs pos="1000">
                <a:srgbClr val="00B050"/>
              </a:gs>
              <a:gs pos="63000">
                <a:srgbClr val="FFC000"/>
              </a:gs>
              <a:gs pos="43000">
                <a:srgbClr val="FFFF00"/>
              </a:gs>
              <a:gs pos="100000">
                <a:srgbClr val="C00000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 rot="20176143">
            <a:off x="5083488" y="4641913"/>
            <a:ext cx="4725135" cy="6130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►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–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61913" indent="0" algn="ctr">
              <a:buNone/>
              <a:tabLst>
                <a:tab pos="360363" algn="l"/>
              </a:tabLst>
            </a:pPr>
            <a:r>
              <a:rPr lang="fr-FR" sz="1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Savoir positionner l’entreprise, </a:t>
            </a:r>
          </a:p>
          <a:p>
            <a:pPr marL="61913" indent="0" algn="ctr">
              <a:buNone/>
              <a:tabLst>
                <a:tab pos="360363" algn="l"/>
              </a:tabLst>
            </a:pPr>
            <a:r>
              <a:rPr lang="fr-FR" sz="1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puis déterminer la direction à prendre </a:t>
            </a:r>
          </a:p>
          <a:p>
            <a:pPr marL="461963" lvl="1" indent="0" algn="ctr">
              <a:buNone/>
              <a:tabLst>
                <a:tab pos="360363" algn="l"/>
              </a:tabLst>
            </a:pPr>
            <a:r>
              <a:rPr lang="fr-FR" sz="18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	</a:t>
            </a:r>
            <a:endParaRPr lang="fr-FR" sz="1800" kern="0" dirty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ZoneTexte 2"/>
          <p:cNvSpPr txBox="1">
            <a:spLocks noChangeArrowheads="1"/>
          </p:cNvSpPr>
          <p:nvPr/>
        </p:nvSpPr>
        <p:spPr bwMode="auto">
          <a:xfrm>
            <a:off x="3792760" y="61604"/>
            <a:ext cx="4535488" cy="51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01" tIns="43953" rIns="87901" bIns="43953">
            <a:spAutoFit/>
          </a:bodyPr>
          <a:lstStyle>
            <a:lvl1pPr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2800" b="1" i="1" dirty="0">
                <a:solidFill>
                  <a:srgbClr val="FFFFFF"/>
                </a:solidFill>
                <a:latin typeface="Arial" pitchFamily="34" charset="0"/>
              </a:rPr>
              <a:t>Que faisons-nous déjà ?</a:t>
            </a:r>
          </a:p>
        </p:txBody>
      </p:sp>
    </p:spTree>
    <p:extLst>
      <p:ext uri="{BB962C8B-B14F-4D97-AF65-F5344CB8AC3E}">
        <p14:creationId xmlns:p14="http://schemas.microsoft.com/office/powerpoint/2010/main" val="5433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4050" y="804863"/>
            <a:ext cx="8713788" cy="679450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Ces accidents qui se cachent !</a:t>
            </a:r>
          </a:p>
        </p:txBody>
      </p:sp>
      <p:sp>
        <p:nvSpPr>
          <p:cNvPr id="3" name="Triangle isocèle 2"/>
          <p:cNvSpPr/>
          <p:nvPr/>
        </p:nvSpPr>
        <p:spPr bwMode="auto">
          <a:xfrm>
            <a:off x="3575721" y="1675495"/>
            <a:ext cx="4885567" cy="3913745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 bwMode="auto">
          <a:xfrm>
            <a:off x="5303912" y="2276872"/>
            <a:ext cx="136815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cteur droit 6"/>
          <p:cNvCxnSpPr/>
          <p:nvPr/>
        </p:nvCxnSpPr>
        <p:spPr bwMode="auto">
          <a:xfrm>
            <a:off x="4943872" y="3068960"/>
            <a:ext cx="21602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droit 9"/>
          <p:cNvCxnSpPr/>
          <p:nvPr/>
        </p:nvCxnSpPr>
        <p:spPr bwMode="auto">
          <a:xfrm>
            <a:off x="4223792" y="4293096"/>
            <a:ext cx="352839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3575720" y="4365104"/>
            <a:ext cx="5184576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367808" y="1844825"/>
            <a:ext cx="331236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1 mortel</a:t>
            </a:r>
          </a:p>
          <a:p>
            <a:pPr algn="ctr" eaLnBrk="1" hangingPunct="1">
              <a:defRPr/>
            </a:pPr>
            <a:endParaRPr lang="fr-FR" altLang="fr-FR" b="1" kern="0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ctr" eaLnBrk="1" hangingPunct="1">
              <a:defRPr/>
            </a:pPr>
            <a:endParaRPr lang="fr-FR" altLang="fr-FR" b="1" kern="0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ctr" eaLnBrk="1" hangingPunct="1">
              <a:defRPr/>
            </a:pPr>
            <a:r>
              <a:rPr lang="fr-FR" altLang="fr-F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70 accidents graves</a:t>
            </a: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ctr"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fr-FR" altLang="fr-F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1 200 accidents avec arrêt</a:t>
            </a:r>
          </a:p>
          <a:p>
            <a:pPr algn="ctr" eaLnBrk="1" hangingPunct="1">
              <a:defRPr/>
            </a:pPr>
            <a:endParaRPr lang="fr-FR" altLang="fr-FR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ctr" eaLnBrk="1" hangingPunct="1">
              <a:defRPr/>
            </a:pPr>
            <a:endParaRPr lang="fr-FR" altLang="fr-FR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ctr"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3575720" y="61604"/>
            <a:ext cx="5040560" cy="51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01" tIns="43953" rIns="87901" bIns="43953">
            <a:spAutoFit/>
          </a:bodyPr>
          <a:lstStyle>
            <a:lvl1pPr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2800" b="1" i="1" dirty="0">
                <a:solidFill>
                  <a:srgbClr val="FFFFFF"/>
                </a:solidFill>
                <a:latin typeface="Arial" pitchFamily="34" charset="0"/>
              </a:rPr>
              <a:t>Que pourrions nous faire?</a:t>
            </a:r>
          </a:p>
        </p:txBody>
      </p:sp>
      <p:sp>
        <p:nvSpPr>
          <p:cNvPr id="4" name="AutoShape 2" descr="Résultat de recherche d'images pour &quot;coacher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47" y="4402493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5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8458" y="846136"/>
            <a:ext cx="10560051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FORMATION ENTRETIEN ET RÉGLAGE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DES </a:t>
            </a:r>
            <a:r>
              <a:rPr lang="fr-FR" dirty="0"/>
              <a:t>CONVOYEURS À COURROIE TRANSPORTEUSE </a:t>
            </a:r>
            <a:r>
              <a:rPr lang="fr-FR" dirty="0" smtClean="0"/>
              <a:t>(6324)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761" y="1571078"/>
            <a:ext cx="10560051" cy="471338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000" b="1" u="sng" dirty="0">
                <a:solidFill>
                  <a:schemeClr val="tx1"/>
                </a:solidFill>
              </a:rPr>
              <a:t>LES OBJECTIFS: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Identifier les causes d’usure prématurée pour y remédier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Identifier les causes de casse dans le but de les éviter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Réaliser les réglages et les modifications des convoyeurs d’une installation en assurant la sécurité des personnes et du matériel </a:t>
            </a:r>
          </a:p>
        </p:txBody>
      </p:sp>
    </p:spTree>
    <p:extLst>
      <p:ext uri="{BB962C8B-B14F-4D97-AF65-F5344CB8AC3E}">
        <p14:creationId xmlns:p14="http://schemas.microsoft.com/office/powerpoint/2010/main" val="12989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4050" y="804863"/>
            <a:ext cx="8713788" cy="679450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Ces accidents qui se cachent !</a:t>
            </a:r>
          </a:p>
        </p:txBody>
      </p:sp>
      <p:sp>
        <p:nvSpPr>
          <p:cNvPr id="3" name="Triangle isocèle 2"/>
          <p:cNvSpPr/>
          <p:nvPr/>
        </p:nvSpPr>
        <p:spPr bwMode="auto">
          <a:xfrm>
            <a:off x="3575721" y="1675495"/>
            <a:ext cx="4885567" cy="3913745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 bwMode="auto">
          <a:xfrm>
            <a:off x="5303912" y="2276872"/>
            <a:ext cx="136815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cteur droit 6"/>
          <p:cNvCxnSpPr/>
          <p:nvPr/>
        </p:nvCxnSpPr>
        <p:spPr bwMode="auto">
          <a:xfrm>
            <a:off x="4943872" y="3068960"/>
            <a:ext cx="21602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droit 9"/>
          <p:cNvCxnSpPr/>
          <p:nvPr/>
        </p:nvCxnSpPr>
        <p:spPr bwMode="auto">
          <a:xfrm>
            <a:off x="4223792" y="4293096"/>
            <a:ext cx="352839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367808" y="1844825"/>
            <a:ext cx="331236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1 mortel</a:t>
            </a:r>
          </a:p>
          <a:p>
            <a:pPr algn="ctr" eaLnBrk="1" hangingPunct="1">
              <a:defRPr/>
            </a:pPr>
            <a:endParaRPr lang="fr-FR" altLang="fr-FR" b="1" kern="0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ctr" eaLnBrk="1" hangingPunct="1">
              <a:defRPr/>
            </a:pPr>
            <a:endParaRPr lang="fr-FR" altLang="fr-FR" b="1" kern="0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ctr" eaLnBrk="1" hangingPunct="1">
              <a:defRPr/>
            </a:pPr>
            <a:r>
              <a:rPr lang="fr-FR" altLang="fr-F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70 accidents graves</a:t>
            </a: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ctr"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fr-FR" altLang="fr-F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1 200 accidents avec arrêt</a:t>
            </a:r>
          </a:p>
          <a:p>
            <a:pPr algn="ctr" eaLnBrk="1" hangingPunct="1">
              <a:defRPr/>
            </a:pPr>
            <a:endParaRPr lang="fr-FR" altLang="fr-FR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ctr" eaLnBrk="1" hangingPunct="1">
              <a:defRPr/>
            </a:pPr>
            <a:endParaRPr lang="fr-FR" altLang="fr-FR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 2" pitchFamily="18" charset="2"/>
            </a:endParaRPr>
          </a:p>
          <a:p>
            <a:pPr algn="ctr" eaLnBrk="1" hangingPunct="1">
              <a:defRPr/>
            </a:pPr>
            <a:r>
              <a:rPr lang="fr-FR" altLang="fr-F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à 50 000 incidents ou presqu’accidents ?</a:t>
            </a:r>
          </a:p>
          <a:p>
            <a:pPr algn="ctr" eaLnBrk="1" hangingPunct="1">
              <a:defRPr/>
            </a:pPr>
            <a:endParaRPr lang="fr-FR" altLang="fr-FR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3575720" y="61604"/>
            <a:ext cx="5040560" cy="51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01" tIns="43953" rIns="87901" bIns="43953">
            <a:spAutoFit/>
          </a:bodyPr>
          <a:lstStyle>
            <a:lvl1pPr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2800" b="1" i="1" dirty="0">
                <a:solidFill>
                  <a:srgbClr val="FFFFFF"/>
                </a:solidFill>
                <a:latin typeface="Arial" pitchFamily="34" charset="0"/>
              </a:rPr>
              <a:t>Que pourrions nous faire?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1483697"/>
            <a:ext cx="1990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 rot="5400000" flipH="1">
            <a:off x="1619251" y="5010151"/>
            <a:ext cx="1095375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>
            <a:off x="1897064" y="4686300"/>
            <a:ext cx="2465387" cy="539750"/>
          </a:xfrm>
          <a:prstGeom prst="cube">
            <a:avLst>
              <a:gd name="adj" fmla="val 75752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 rot="5400000" flipH="1">
            <a:off x="3414713" y="4271963"/>
            <a:ext cx="1352550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3781" name="ZoneTexte 90"/>
          <p:cNvSpPr txBox="1">
            <a:spLocks noChangeArrowheads="1"/>
          </p:cNvSpPr>
          <p:nvPr/>
        </p:nvSpPr>
        <p:spPr bwMode="auto">
          <a:xfrm>
            <a:off x="2063552" y="3933057"/>
            <a:ext cx="1866900" cy="5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Identifier les presqu’accidents</a:t>
            </a:r>
          </a:p>
        </p:txBody>
      </p:sp>
      <p:sp>
        <p:nvSpPr>
          <p:cNvPr id="6" name="Cube 5"/>
          <p:cNvSpPr/>
          <p:nvPr/>
        </p:nvSpPr>
        <p:spPr>
          <a:xfrm>
            <a:off x="3811589" y="3810000"/>
            <a:ext cx="2465387" cy="539750"/>
          </a:xfrm>
          <a:prstGeom prst="cube">
            <a:avLst>
              <a:gd name="adj" fmla="val 75752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3783" name="ZoneTexte 91"/>
          <p:cNvSpPr txBox="1">
            <a:spLocks noChangeArrowheads="1"/>
          </p:cNvSpPr>
          <p:nvPr/>
        </p:nvSpPr>
        <p:spPr bwMode="auto">
          <a:xfrm>
            <a:off x="3792760" y="2852937"/>
            <a:ext cx="2071242" cy="9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Analyser les risques identifiés, trouver des mesures de prévention adaptées</a:t>
            </a:r>
            <a:endParaRPr lang="fr-FR" altLang="fr-FR" sz="1400" b="1" dirty="0">
              <a:solidFill>
                <a:srgbClr val="000000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 rot="5400000" flipH="1">
            <a:off x="5405438" y="3395663"/>
            <a:ext cx="1352550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5802314" y="2819400"/>
            <a:ext cx="2465387" cy="539750"/>
          </a:xfrm>
          <a:prstGeom prst="cube">
            <a:avLst>
              <a:gd name="adj" fmla="val 75752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5400000" flipH="1">
            <a:off x="7434263" y="2405063"/>
            <a:ext cx="1352550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3787" name="ZoneTexte 97"/>
          <p:cNvSpPr txBox="1">
            <a:spLocks noChangeArrowheads="1"/>
          </p:cNvSpPr>
          <p:nvPr/>
        </p:nvSpPr>
        <p:spPr bwMode="auto">
          <a:xfrm>
            <a:off x="5807968" y="2185784"/>
            <a:ext cx="2095500" cy="5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Mettre en œuvre les actions nécessaires  </a:t>
            </a:r>
            <a:endParaRPr lang="fr-FR" altLang="fr-FR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e 107"/>
          <p:cNvGrpSpPr/>
          <p:nvPr/>
        </p:nvGrpSpPr>
        <p:grpSpPr>
          <a:xfrm>
            <a:off x="7831092" y="1828800"/>
            <a:ext cx="2543869" cy="539008"/>
            <a:chOff x="6307087" y="1828800"/>
            <a:chExt cx="2543869" cy="539008"/>
          </a:xfrm>
          <a:solidFill>
            <a:srgbClr val="FFC000"/>
          </a:solidFill>
        </p:grpSpPr>
        <p:sp>
          <p:nvSpPr>
            <p:cNvPr id="13" name="Cube 12"/>
            <p:cNvSpPr/>
            <p:nvPr/>
          </p:nvSpPr>
          <p:spPr>
            <a:xfrm>
              <a:off x="6307087" y="1828800"/>
              <a:ext cx="2465437" cy="539008"/>
            </a:xfrm>
            <a:prstGeom prst="cube">
              <a:avLst>
                <a:gd name="adj" fmla="val 75752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Parallélogramme 13"/>
            <p:cNvSpPr/>
            <p:nvPr/>
          </p:nvSpPr>
          <p:spPr>
            <a:xfrm rot="18919826">
              <a:off x="8273548" y="2079210"/>
              <a:ext cx="577408" cy="67196"/>
            </a:xfrm>
            <a:prstGeom prst="parallelogram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203789" name="ZoneTexte 101"/>
          <p:cNvSpPr txBox="1">
            <a:spLocks noChangeArrowheads="1"/>
          </p:cNvSpPr>
          <p:nvPr/>
        </p:nvSpPr>
        <p:spPr bwMode="auto">
          <a:xfrm>
            <a:off x="8110538" y="908721"/>
            <a:ext cx="2449958" cy="9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Vérifier l’efficacité des mesures, s’assurer de l’absence d’autres risques liés</a:t>
            </a:r>
            <a:endParaRPr lang="fr-FR" altLang="fr-FR" sz="1400" b="1" dirty="0">
              <a:solidFill>
                <a:srgbClr val="0000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76414" y="980730"/>
            <a:ext cx="5975771" cy="648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defRPr/>
            </a:pPr>
            <a:r>
              <a:rPr lang="fr-FR" sz="2800" dirty="0">
                <a:solidFill>
                  <a:srgbClr val="003399"/>
                </a:solidFill>
                <a:latin typeface="Comic Sans MS" panose="030F0702030302020204" pitchFamily="66" charset="0"/>
              </a:rPr>
              <a:t>Comment anticiper ?</a:t>
            </a:r>
          </a:p>
          <a:p>
            <a:pPr>
              <a:defRPr/>
            </a:pPr>
            <a:endParaRPr lang="fr-FR" sz="32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ZoneTexte 2"/>
          <p:cNvSpPr txBox="1">
            <a:spLocks noChangeArrowheads="1"/>
          </p:cNvSpPr>
          <p:nvPr/>
        </p:nvSpPr>
        <p:spPr bwMode="auto">
          <a:xfrm>
            <a:off x="3575720" y="61604"/>
            <a:ext cx="5040560" cy="51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01" tIns="43953" rIns="87901" bIns="43953">
            <a:spAutoFit/>
          </a:bodyPr>
          <a:lstStyle>
            <a:lvl1pPr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2800" b="1" i="1" dirty="0">
                <a:solidFill>
                  <a:srgbClr val="FFFFFF"/>
                </a:solidFill>
                <a:latin typeface="Arial" pitchFamily="34" charset="0"/>
              </a:rPr>
              <a:t>Que pourrions nous faire?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5784" y="1544845"/>
            <a:ext cx="63450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</a:rPr>
              <a:t>Agir sur les incidents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</a:rPr>
              <a:t>Agir les presqu’accidents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</a:rPr>
              <a:t>Agir sur et avec l’individu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54" y="3573016"/>
            <a:ext cx="3139075" cy="20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30" y="1556793"/>
            <a:ext cx="2807419" cy="17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be 1"/>
          <p:cNvSpPr/>
          <p:nvPr/>
        </p:nvSpPr>
        <p:spPr>
          <a:xfrm rot="5400000" flipH="1">
            <a:off x="1619251" y="5010151"/>
            <a:ext cx="1095375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>
            <a:off x="1897064" y="4686300"/>
            <a:ext cx="2465387" cy="539750"/>
          </a:xfrm>
          <a:prstGeom prst="cube">
            <a:avLst>
              <a:gd name="adj" fmla="val 75752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 rot="5400000" flipH="1">
            <a:off x="3414713" y="4271963"/>
            <a:ext cx="1352550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3781" name="ZoneTexte 90"/>
          <p:cNvSpPr txBox="1">
            <a:spLocks noChangeArrowheads="1"/>
          </p:cNvSpPr>
          <p:nvPr/>
        </p:nvSpPr>
        <p:spPr bwMode="auto">
          <a:xfrm>
            <a:off x="2063552" y="3933057"/>
            <a:ext cx="1866900" cy="5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Identifier les presqu’accidents</a:t>
            </a:r>
          </a:p>
        </p:txBody>
      </p:sp>
      <p:sp>
        <p:nvSpPr>
          <p:cNvPr id="6" name="Cube 5"/>
          <p:cNvSpPr/>
          <p:nvPr/>
        </p:nvSpPr>
        <p:spPr>
          <a:xfrm>
            <a:off x="3811589" y="3810000"/>
            <a:ext cx="2465387" cy="539750"/>
          </a:xfrm>
          <a:prstGeom prst="cube">
            <a:avLst>
              <a:gd name="adj" fmla="val 75752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3783" name="ZoneTexte 91"/>
          <p:cNvSpPr txBox="1">
            <a:spLocks noChangeArrowheads="1"/>
          </p:cNvSpPr>
          <p:nvPr/>
        </p:nvSpPr>
        <p:spPr bwMode="auto">
          <a:xfrm>
            <a:off x="3792760" y="2852937"/>
            <a:ext cx="2071242" cy="9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Analyser les risques identifiés, trouver des mesures de prévention adaptées</a:t>
            </a:r>
            <a:endParaRPr lang="fr-FR" altLang="fr-FR" sz="1400" b="1" dirty="0">
              <a:solidFill>
                <a:srgbClr val="000000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 rot="5400000" flipH="1">
            <a:off x="5405438" y="3395663"/>
            <a:ext cx="1352550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5802314" y="2819400"/>
            <a:ext cx="2465387" cy="539750"/>
          </a:xfrm>
          <a:prstGeom prst="cube">
            <a:avLst>
              <a:gd name="adj" fmla="val 75752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5400000" flipH="1">
            <a:off x="7434263" y="2405063"/>
            <a:ext cx="1352550" cy="561975"/>
          </a:xfrm>
          <a:prstGeom prst="cube">
            <a:avLst>
              <a:gd name="adj" fmla="val 66139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9" rIns="91355" bIns="45679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3787" name="ZoneTexte 97"/>
          <p:cNvSpPr txBox="1">
            <a:spLocks noChangeArrowheads="1"/>
          </p:cNvSpPr>
          <p:nvPr/>
        </p:nvSpPr>
        <p:spPr bwMode="auto">
          <a:xfrm>
            <a:off x="5807968" y="2185784"/>
            <a:ext cx="2095500" cy="5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Mettre en œuvre les actions nécessaires  </a:t>
            </a:r>
            <a:endParaRPr lang="fr-FR" altLang="fr-FR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e 107"/>
          <p:cNvGrpSpPr/>
          <p:nvPr/>
        </p:nvGrpSpPr>
        <p:grpSpPr>
          <a:xfrm>
            <a:off x="7831092" y="1828800"/>
            <a:ext cx="2543869" cy="539008"/>
            <a:chOff x="6307087" y="1828800"/>
            <a:chExt cx="2543869" cy="539008"/>
          </a:xfrm>
          <a:solidFill>
            <a:srgbClr val="FFC000"/>
          </a:solidFill>
        </p:grpSpPr>
        <p:sp>
          <p:nvSpPr>
            <p:cNvPr id="13" name="Cube 12"/>
            <p:cNvSpPr/>
            <p:nvPr/>
          </p:nvSpPr>
          <p:spPr>
            <a:xfrm>
              <a:off x="6307087" y="1828800"/>
              <a:ext cx="2465437" cy="539008"/>
            </a:xfrm>
            <a:prstGeom prst="cube">
              <a:avLst>
                <a:gd name="adj" fmla="val 75752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Parallélogramme 13"/>
            <p:cNvSpPr/>
            <p:nvPr/>
          </p:nvSpPr>
          <p:spPr>
            <a:xfrm rot="18919826">
              <a:off x="8273548" y="2079210"/>
              <a:ext cx="577408" cy="67196"/>
            </a:xfrm>
            <a:prstGeom prst="parallelogram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203789" name="ZoneTexte 101"/>
          <p:cNvSpPr txBox="1">
            <a:spLocks noChangeArrowheads="1"/>
          </p:cNvSpPr>
          <p:nvPr/>
        </p:nvSpPr>
        <p:spPr bwMode="auto">
          <a:xfrm>
            <a:off x="8110538" y="908721"/>
            <a:ext cx="2449958" cy="9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9" rIns="91355" bIns="456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400" b="1" dirty="0">
                <a:solidFill>
                  <a:srgbClr val="002395"/>
                </a:solidFill>
                <a:latin typeface="Tahoma" pitchFamily="34" charset="0"/>
                <a:cs typeface="Tahoma" pitchFamily="34" charset="0"/>
              </a:rPr>
              <a:t>Vérifier l’efficacité des mesures, s’assurer de l’absence d’autres risques liés</a:t>
            </a:r>
            <a:endParaRPr lang="fr-FR" altLang="fr-FR" sz="1400" b="1" dirty="0">
              <a:solidFill>
                <a:srgbClr val="0000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76414" y="980730"/>
            <a:ext cx="5975771" cy="648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defRPr/>
            </a:pPr>
            <a:r>
              <a:rPr lang="fr-FR" sz="2800" dirty="0">
                <a:solidFill>
                  <a:srgbClr val="003399"/>
                </a:solidFill>
                <a:latin typeface="Comic Sans MS" panose="030F0702030302020204" pitchFamily="66" charset="0"/>
              </a:rPr>
              <a:t>Comment anticiper ?</a:t>
            </a:r>
          </a:p>
          <a:p>
            <a:pPr>
              <a:defRPr/>
            </a:pPr>
            <a:endParaRPr lang="fr-FR" sz="32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ZoneTexte 2"/>
          <p:cNvSpPr txBox="1">
            <a:spLocks noChangeArrowheads="1"/>
          </p:cNvSpPr>
          <p:nvPr/>
        </p:nvSpPr>
        <p:spPr bwMode="auto">
          <a:xfrm>
            <a:off x="3575720" y="61604"/>
            <a:ext cx="5040560" cy="51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01" tIns="43953" rIns="87901" bIns="43953">
            <a:spAutoFit/>
          </a:bodyPr>
          <a:lstStyle>
            <a:lvl1pPr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2800" b="1" i="1" dirty="0">
                <a:solidFill>
                  <a:srgbClr val="FFFFFF"/>
                </a:solidFill>
                <a:latin typeface="Arial" pitchFamily="34" charset="0"/>
              </a:rPr>
              <a:t>Que pourrions nous faire?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3474" y="4164176"/>
            <a:ext cx="63450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spcBef>
                <a:spcPts val="600"/>
              </a:spcBef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</a:rPr>
              <a:t>En faisant évoluer les mentalités</a:t>
            </a:r>
          </a:p>
          <a:p>
            <a:pPr lvl="3">
              <a:spcBef>
                <a:spcPts val="600"/>
              </a:spcBef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</a:rPr>
              <a:t>En sortant des schémas standards et des cadres pré-tracés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</a:rPr>
              <a:t>En copiant d’autres modes de fonctionnement ou de gestion</a:t>
            </a:r>
          </a:p>
        </p:txBody>
      </p:sp>
    </p:spTree>
    <p:extLst>
      <p:ext uri="{BB962C8B-B14F-4D97-AF65-F5344CB8AC3E}">
        <p14:creationId xmlns:p14="http://schemas.microsoft.com/office/powerpoint/2010/main" val="350959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52839" y="637158"/>
            <a:ext cx="11478428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i="1" dirty="0">
                <a:solidFill>
                  <a:srgbClr val="333399"/>
                </a:solidFill>
                <a:latin typeface="Comic Sans MS" panose="030F0702030302020204" pitchFamily="66" charset="0"/>
              </a:rPr>
              <a:t>Pour améliorer la prévention des TMS et des risques Psychosociaux, nous souhaitons améliorer notre offre de service,</a:t>
            </a:r>
          </a:p>
          <a:p>
            <a:pPr algn="ctr">
              <a:spcBef>
                <a:spcPct val="0"/>
              </a:spcBef>
            </a:pPr>
            <a:endParaRPr lang="fr-FR" altLang="fr-FR" sz="3600" i="1" dirty="0" smtClean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fr-FR" altLang="fr-FR" sz="2800" b="0" i="1" dirty="0">
                <a:solidFill>
                  <a:srgbClr val="333399"/>
                </a:solidFill>
                <a:latin typeface="Comic Sans MS" panose="030F0702030302020204" pitchFamily="66" charset="0"/>
              </a:rPr>
              <a:t>Le questionnaire est en ligne sur le site </a:t>
            </a:r>
            <a:r>
              <a:rPr lang="fr-FR" altLang="fr-FR" sz="2800" b="0" i="1" dirty="0">
                <a:solidFill>
                  <a:srgbClr val="333399"/>
                </a:solidFill>
                <a:latin typeface="Comic Sans MS" panose="030F0702030302020204" pitchFamily="66" charset="0"/>
                <a:hlinkClick r:id="rId2"/>
              </a:rPr>
              <a:t>www.carsat-nordest.fr</a:t>
            </a:r>
            <a:r>
              <a:rPr lang="fr-FR" altLang="fr-FR" sz="2800" b="0" i="1" dirty="0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 descr="E:\Adeline 2015-2017\PERP\groupe projet OS\COPIL\fly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882">
            <a:off x="532902" y="2266649"/>
            <a:ext cx="45757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10" y="1647889"/>
            <a:ext cx="5013371" cy="313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6983990" y="3027284"/>
            <a:ext cx="1656184" cy="1621189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3575720" y="61604"/>
            <a:ext cx="5040560" cy="51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01" tIns="43953" rIns="87901" bIns="43953">
            <a:spAutoFit/>
          </a:bodyPr>
          <a:lstStyle>
            <a:lvl1pPr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2800" b="1" i="1" dirty="0">
                <a:solidFill>
                  <a:srgbClr val="FFFFFF"/>
                </a:solidFill>
                <a:latin typeface="Arial" pitchFamily="34" charset="0"/>
              </a:rPr>
              <a:t>Enquête</a:t>
            </a:r>
          </a:p>
        </p:txBody>
      </p:sp>
    </p:spTree>
    <p:extLst>
      <p:ext uri="{BB962C8B-B14F-4D97-AF65-F5344CB8AC3E}">
        <p14:creationId xmlns:p14="http://schemas.microsoft.com/office/powerpoint/2010/main" val="33007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02537" y="771408"/>
            <a:ext cx="9910400" cy="54726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►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fr-FR" sz="2400" dirty="0">
                <a:solidFill>
                  <a:srgbClr val="800000"/>
                </a:solidFill>
                <a:cs typeface="Arial" charset="0"/>
              </a:rPr>
              <a:t>Et pour tout contact</a:t>
            </a:r>
          </a:p>
          <a:p>
            <a:pPr marL="0" indent="0" algn="ctr" eaLnBrk="1" hangingPunct="1">
              <a:buNone/>
              <a:defRPr/>
            </a:pPr>
            <a:endParaRPr lang="fr-FR" sz="2000" i="1" kern="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fr-FR" sz="2000" b="0" i="1" kern="0" dirty="0">
                <a:solidFill>
                  <a:srgbClr val="000000"/>
                </a:solidFill>
              </a:rPr>
              <a:t>Site de la CARSAT Nord Est : </a:t>
            </a:r>
            <a:r>
              <a:rPr lang="fr-FR" sz="2000" b="0" i="1" kern="0" dirty="0">
                <a:solidFill>
                  <a:srgbClr val="000000"/>
                </a:solidFill>
                <a:hlinkClick r:id="rId2"/>
              </a:rPr>
              <a:t>www.carsat-nordest.fr</a:t>
            </a:r>
            <a:endParaRPr lang="fr-FR" sz="2000" b="0" i="1" kern="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fr-FR" sz="2000" b="0" i="1" kern="0" dirty="0">
                <a:solidFill>
                  <a:srgbClr val="000000"/>
                </a:solidFill>
              </a:rPr>
              <a:t>Espace "Entreprises" </a:t>
            </a:r>
          </a:p>
          <a:p>
            <a:pPr marL="0" indent="0" eaLnBrk="1" hangingPunct="1">
              <a:buNone/>
              <a:defRPr/>
            </a:pPr>
            <a:endParaRPr lang="fr-FR" sz="2000" b="0" i="1" kern="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fr-FR" sz="2000" b="0" i="1" kern="0" dirty="0">
                <a:solidFill>
                  <a:srgbClr val="000000"/>
                </a:solidFill>
              </a:rPr>
              <a:t>Site de l'Assurance Maladie : </a:t>
            </a:r>
            <a:r>
              <a:rPr lang="fr-FR" sz="2000" b="0" i="1" kern="0" dirty="0">
                <a:solidFill>
                  <a:srgbClr val="000000"/>
                </a:solidFill>
                <a:hlinkClick r:id="rId3"/>
              </a:rPr>
              <a:t>www.ameli.fr</a:t>
            </a:r>
            <a:endParaRPr lang="fr-FR" sz="2000" b="0" i="1" kern="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fr-FR" sz="2000" b="0" i="1" kern="0" dirty="0">
                <a:solidFill>
                  <a:srgbClr val="000000"/>
                </a:solidFill>
              </a:rPr>
              <a:t>Espace "Employeurs/Entreprises"</a:t>
            </a:r>
          </a:p>
          <a:p>
            <a:pPr eaLnBrk="1" hangingPunct="1">
              <a:buFontTx/>
              <a:buChar char="-"/>
              <a:defRPr/>
            </a:pPr>
            <a:endParaRPr lang="fr-FR" sz="2000" b="0" i="1" kern="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fr-FR" sz="2000" b="0" i="1" kern="0" dirty="0">
                <a:solidFill>
                  <a:srgbClr val="000000"/>
                </a:solidFill>
              </a:rPr>
              <a:t>Antennes CARSAT  - Contrôleurs  BTP et IE</a:t>
            </a:r>
          </a:p>
          <a:p>
            <a:pPr eaLnBrk="1" hangingPunct="1">
              <a:buFontTx/>
              <a:buChar char="-"/>
              <a:defRPr/>
            </a:pPr>
            <a:r>
              <a:rPr lang="fr-FR" sz="2000" b="0" i="1" kern="0" dirty="0">
                <a:solidFill>
                  <a:srgbClr val="000000"/>
                </a:solidFill>
              </a:rPr>
              <a:t>de la Marne : Mr BOUDIER (03.26.84.41.57)</a:t>
            </a:r>
          </a:p>
          <a:p>
            <a:pPr eaLnBrk="1" hangingPunct="1">
              <a:buFontTx/>
              <a:buChar char="-"/>
              <a:defRPr/>
            </a:pPr>
            <a:r>
              <a:rPr lang="fr-FR" sz="2000" b="0" i="1" kern="0" dirty="0">
                <a:solidFill>
                  <a:srgbClr val="000000"/>
                </a:solidFill>
              </a:rPr>
              <a:t>de Haute-Marne : Mr FENARD (03.25.32.22.65)</a:t>
            </a:r>
          </a:p>
          <a:p>
            <a:pPr eaLnBrk="1" hangingPunct="1">
              <a:buFontTx/>
              <a:buChar char="-"/>
              <a:defRPr/>
            </a:pPr>
            <a:r>
              <a:rPr lang="fr-FR" sz="2000" b="0" i="1" kern="0" dirty="0">
                <a:solidFill>
                  <a:srgbClr val="000000"/>
                </a:solidFill>
              </a:rPr>
              <a:t>de l'Aube : Mr ROUGEAUX (03.25.73.31.91)</a:t>
            </a:r>
          </a:p>
          <a:p>
            <a:pPr eaLnBrk="1" hangingPunct="1">
              <a:buFontTx/>
              <a:buChar char="-"/>
              <a:defRPr/>
            </a:pPr>
            <a:r>
              <a:rPr lang="fr-FR" sz="2000" b="0" i="1" kern="0" dirty="0">
                <a:solidFill>
                  <a:srgbClr val="000000"/>
                </a:solidFill>
              </a:rPr>
              <a:t>des Ardennes : Mr VERONESE (03.24.57.60.53)</a:t>
            </a:r>
          </a:p>
          <a:p>
            <a:pPr marL="0" indent="0" eaLnBrk="1" hangingPunct="1">
              <a:buNone/>
              <a:defRPr/>
            </a:pPr>
            <a:r>
              <a:rPr lang="fr-FR" sz="2000" b="0" i="1" kern="0" dirty="0">
                <a:solidFill>
                  <a:srgbClr val="000000"/>
                </a:solidFill>
              </a:rPr>
              <a:t>Ingénieur-conseil : Marc BURY (03.83.34.13.65)</a:t>
            </a:r>
          </a:p>
          <a:p>
            <a:pPr marL="0" indent="0" eaLnBrk="1" hangingPunct="1">
              <a:buNone/>
              <a:defRPr/>
            </a:pPr>
            <a:endParaRPr lang="fr-FR" sz="2000" i="1" kern="0" dirty="0">
              <a:solidFill>
                <a:srgbClr val="000000"/>
              </a:solidFill>
            </a:endParaRPr>
          </a:p>
          <a:p>
            <a:pPr marL="228600" indent="-228600" eaLnBrk="1" hangingPunct="1">
              <a:buClr>
                <a:srgbClr val="FF3300"/>
              </a:buClr>
              <a:defRPr/>
            </a:pPr>
            <a:endParaRPr lang="fr-FR" sz="2000" b="0" kern="0" dirty="0">
              <a:solidFill>
                <a:srgbClr val="333399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70338" y="44625"/>
            <a:ext cx="428625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057" tIns="44028" rIns="88057" bIns="44028" anchor="b"/>
          <a:lstStyle>
            <a:lvl1pPr marL="254000" indent="-2540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800" i="1" dirty="0">
                <a:solidFill>
                  <a:srgbClr val="FFFFFF"/>
                </a:solidFill>
              </a:rPr>
              <a:t>Vos contacts</a:t>
            </a:r>
          </a:p>
        </p:txBody>
      </p:sp>
    </p:spTree>
    <p:extLst>
      <p:ext uri="{BB962C8B-B14F-4D97-AF65-F5344CB8AC3E}">
        <p14:creationId xmlns:p14="http://schemas.microsoft.com/office/powerpoint/2010/main" val="10747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095500" y="1052737"/>
            <a:ext cx="8001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3600" i="1" dirty="0">
                <a:solidFill>
                  <a:srgbClr val="333399"/>
                </a:solidFill>
                <a:latin typeface="Comic Sans MS" panose="030F0702030302020204" pitchFamily="66" charset="0"/>
              </a:rPr>
              <a:t>Merci pour votre attention</a:t>
            </a: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fr-FR" altLang="fr-FR" sz="3600" i="1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fr-FR" altLang="fr-FR" sz="3600" b="0" i="1" dirty="0">
                <a:solidFill>
                  <a:srgbClr val="333399"/>
                </a:solidFill>
                <a:latin typeface="Comic Sans MS" panose="030F0702030302020204" pitchFamily="66" charset="0"/>
              </a:rPr>
              <a:t>Vos questions 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74" y="1988840"/>
            <a:ext cx="2076053" cy="27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2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E233-00F5-456F-B42E-1DC1EC7053E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2929" y="219815"/>
            <a:ext cx="6600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822" y="1146321"/>
            <a:ext cx="110958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i="1" dirty="0"/>
          </a:p>
          <a:p>
            <a:pPr algn="ctr"/>
            <a:r>
              <a:rPr lang="fr-FR" sz="3200" b="1" dirty="0"/>
              <a:t>Conclusion par Mme Aurélie VIGNOT</a:t>
            </a:r>
            <a:r>
              <a:rPr lang="fr-FR" sz="3200" dirty="0"/>
              <a:t>, </a:t>
            </a:r>
            <a:endParaRPr lang="fr-FR" sz="3200" dirty="0" smtClean="0"/>
          </a:p>
          <a:p>
            <a:pPr algn="ctr"/>
            <a:endParaRPr lang="fr-FR" sz="3200" dirty="0"/>
          </a:p>
          <a:p>
            <a:pPr algn="ctr"/>
            <a:r>
              <a:rPr lang="fr-FR" sz="3200" i="1" dirty="0"/>
              <a:t>Cheffe du Pôle Ressources, </a:t>
            </a:r>
            <a:endParaRPr lang="fr-FR" sz="3200" i="1" dirty="0" smtClean="0"/>
          </a:p>
          <a:p>
            <a:pPr algn="ctr"/>
            <a:r>
              <a:rPr lang="fr-FR" sz="3200" i="1" dirty="0" smtClean="0"/>
              <a:t>Service </a:t>
            </a:r>
            <a:r>
              <a:rPr lang="fr-FR" sz="3200" i="1" dirty="0"/>
              <a:t>Prévention des Risques Anthropiques, </a:t>
            </a:r>
            <a:endParaRPr lang="fr-FR" sz="3200" i="1" dirty="0" smtClean="0"/>
          </a:p>
          <a:p>
            <a:pPr algn="ctr"/>
            <a:r>
              <a:rPr lang="fr-FR" sz="3200" i="1" dirty="0" smtClean="0"/>
              <a:t>DREAL </a:t>
            </a:r>
            <a:r>
              <a:rPr lang="fr-FR" sz="3200" i="1" dirty="0"/>
              <a:t>Grand-Est</a:t>
            </a:r>
          </a:p>
          <a:p>
            <a:pPr algn="just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38713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3" descr="compo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9526"/>
            <a:ext cx="9827407" cy="68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3"/>
          <p:cNvSpPr txBox="1">
            <a:spLocks noChangeArrowheads="1"/>
          </p:cNvSpPr>
          <p:nvPr/>
        </p:nvSpPr>
        <p:spPr bwMode="auto">
          <a:xfrm>
            <a:off x="1695451" y="358133"/>
            <a:ext cx="73661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3600" b="1" i="1" dirty="0">
                <a:solidFill>
                  <a:prstClr val="black"/>
                </a:solidFill>
              </a:rPr>
              <a:t>Objet de ce </a:t>
            </a:r>
            <a:r>
              <a:rPr lang="fr-FR" altLang="fr-FR" sz="3600" b="1" i="1" dirty="0" smtClean="0">
                <a:solidFill>
                  <a:prstClr val="black"/>
                </a:solidFill>
              </a:rPr>
              <a:t>module de </a:t>
            </a:r>
            <a:r>
              <a:rPr lang="fr-FR" altLang="fr-FR" sz="3600" b="1" i="1" dirty="0">
                <a:solidFill>
                  <a:prstClr val="black"/>
                </a:solidFill>
              </a:rPr>
              <a:t>formation</a:t>
            </a:r>
          </a:p>
        </p:txBody>
      </p: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1695451" y="1711513"/>
            <a:ext cx="5801588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3200" b="1" dirty="0">
                <a:solidFill>
                  <a:prstClr val="black"/>
                </a:solidFill>
              </a:rPr>
              <a:t>Aider à mieux comprendre :</a:t>
            </a:r>
          </a:p>
          <a:p>
            <a:pPr algn="l"/>
            <a:endParaRPr lang="fr-FR" altLang="fr-FR" sz="3200" b="1" dirty="0">
              <a:solidFill>
                <a:prstClr val="black"/>
              </a:solidFill>
            </a:endParaRPr>
          </a:p>
          <a:p>
            <a:pPr algn="l"/>
            <a:endParaRPr lang="fr-FR" altLang="fr-FR" sz="2000" b="1" dirty="0">
              <a:solidFill>
                <a:prstClr val="black"/>
              </a:solidFill>
            </a:endParaRPr>
          </a:p>
          <a:p>
            <a:pPr algn="l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fr-FR" altLang="fr-FR" sz="2000" b="1" dirty="0">
                <a:solidFill>
                  <a:prstClr val="black"/>
                </a:solidFill>
              </a:rPr>
              <a:t> </a:t>
            </a:r>
            <a:r>
              <a:rPr lang="fr-FR" altLang="fr-FR" sz="2400" b="1" dirty="0">
                <a:solidFill>
                  <a:prstClr val="black"/>
                </a:solidFill>
              </a:rPr>
              <a:t>la structure</a:t>
            </a:r>
          </a:p>
          <a:p>
            <a:pPr algn="l"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fr-FR" altLang="fr-FR" sz="2400" b="1" dirty="0">
              <a:solidFill>
                <a:prstClr val="black"/>
              </a:solidFill>
            </a:endParaRPr>
          </a:p>
          <a:p>
            <a:pPr algn="l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fr-FR" altLang="fr-FR" sz="2400" b="1" dirty="0">
                <a:solidFill>
                  <a:prstClr val="black"/>
                </a:solidFill>
              </a:rPr>
              <a:t> le fonctionnement</a:t>
            </a:r>
          </a:p>
          <a:p>
            <a:pPr algn="l"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fr-FR" altLang="fr-FR" sz="2400" b="1" dirty="0">
              <a:solidFill>
                <a:prstClr val="black"/>
              </a:solidFill>
            </a:endParaRPr>
          </a:p>
          <a:p>
            <a:pPr algn="l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fr-FR" altLang="fr-FR" sz="2400" b="1" dirty="0">
                <a:solidFill>
                  <a:prstClr val="black"/>
                </a:solidFill>
              </a:rPr>
              <a:t> les paramètres à prendre en compte</a:t>
            </a:r>
            <a:br>
              <a:rPr lang="fr-FR" altLang="fr-FR" sz="2400" b="1" dirty="0">
                <a:solidFill>
                  <a:prstClr val="black"/>
                </a:solidFill>
              </a:rPr>
            </a:br>
            <a:r>
              <a:rPr lang="fr-FR" altLang="fr-FR" sz="2400" b="1" dirty="0">
                <a:solidFill>
                  <a:prstClr val="black"/>
                </a:solidFill>
              </a:rPr>
              <a:t>    pour un fonctionnement optimal </a:t>
            </a:r>
          </a:p>
          <a:p>
            <a:pPr algn="l"/>
            <a:endParaRPr lang="fr-FR" altLang="fr-FR" sz="2000" b="1" dirty="0">
              <a:solidFill>
                <a:prstClr val="black"/>
              </a:solidFill>
            </a:endParaRP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8168106" y="2705456"/>
            <a:ext cx="34877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4000" b="1" dirty="0">
                <a:solidFill>
                  <a:srgbClr val="CC3300"/>
                </a:solidFill>
              </a:rPr>
              <a:t>des </a:t>
            </a:r>
          </a:p>
          <a:p>
            <a:r>
              <a:rPr lang="fr-FR" altLang="fr-FR" sz="4000" b="1" dirty="0">
                <a:solidFill>
                  <a:srgbClr val="CC3300"/>
                </a:solidFill>
              </a:rPr>
              <a:t>transporteurs</a:t>
            </a:r>
          </a:p>
          <a:p>
            <a:r>
              <a:rPr lang="fr-FR" altLang="fr-FR" sz="4000" b="1" dirty="0">
                <a:solidFill>
                  <a:srgbClr val="CC3300"/>
                </a:solidFill>
              </a:rPr>
              <a:t> à bandes</a:t>
            </a:r>
          </a:p>
        </p:txBody>
      </p:sp>
      <p:sp>
        <p:nvSpPr>
          <p:cNvPr id="15368" name="AutoShape 21"/>
          <p:cNvSpPr>
            <a:spLocks/>
          </p:cNvSpPr>
          <p:nvPr/>
        </p:nvSpPr>
        <p:spPr bwMode="auto">
          <a:xfrm>
            <a:off x="7550582" y="2912211"/>
            <a:ext cx="431800" cy="2276733"/>
          </a:xfrm>
          <a:prstGeom prst="rightBrace">
            <a:avLst>
              <a:gd name="adj1" fmla="val 40288"/>
              <a:gd name="adj2" fmla="val 48749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3234" y="6065713"/>
            <a:ext cx="7199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prstClr val="black"/>
                </a:solidFill>
              </a:rPr>
              <a:t>Maitriser le matériel pour agir en sécurité</a:t>
            </a:r>
          </a:p>
        </p:txBody>
      </p:sp>
    </p:spTree>
    <p:extLst>
      <p:ext uri="{BB962C8B-B14F-4D97-AF65-F5344CB8AC3E}">
        <p14:creationId xmlns:p14="http://schemas.microsoft.com/office/powerpoint/2010/main" val="304821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3" descr="compo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42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3"/>
          <p:cNvSpPr txBox="1">
            <a:spLocks noChangeArrowheads="1"/>
          </p:cNvSpPr>
          <p:nvPr/>
        </p:nvSpPr>
        <p:spPr bwMode="auto">
          <a:xfrm>
            <a:off x="1695450" y="404814"/>
            <a:ext cx="3749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3600" b="1" i="1" dirty="0">
                <a:solidFill>
                  <a:prstClr val="black"/>
                </a:solidFill>
              </a:rPr>
              <a:t>DEROULEMENT</a:t>
            </a:r>
          </a:p>
        </p:txBody>
      </p: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1708407" y="1101866"/>
            <a:ext cx="10090658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fr-FR" sz="2800" b="1" dirty="0">
                <a:solidFill>
                  <a:prstClr val="black"/>
                </a:solidFill>
              </a:rPr>
              <a:t>Module de 3 jours</a:t>
            </a:r>
          </a:p>
          <a:p>
            <a:pPr algn="l"/>
            <a:endParaRPr lang="fr-FR" altLang="fr-FR" sz="2800" b="1" dirty="0" smtClean="0">
              <a:solidFill>
                <a:prstClr val="black"/>
              </a:solidFill>
            </a:endParaRPr>
          </a:p>
          <a:p>
            <a:pPr algn="l"/>
            <a:r>
              <a:rPr lang="fr-FR" altLang="fr-FR" sz="2800" b="1" dirty="0" smtClean="0">
                <a:solidFill>
                  <a:prstClr val="black"/>
                </a:solidFill>
              </a:rPr>
              <a:t>Partie </a:t>
            </a:r>
            <a:r>
              <a:rPr lang="fr-FR" altLang="fr-FR" sz="2800" b="1" dirty="0">
                <a:solidFill>
                  <a:prstClr val="black"/>
                </a:solidFill>
              </a:rPr>
              <a:t>théorique ( 2 jours): </a:t>
            </a:r>
          </a:p>
          <a:p>
            <a:pPr algn="l"/>
            <a:endParaRPr lang="fr-FR" altLang="fr-FR" b="1" dirty="0">
              <a:solidFill>
                <a:prstClr val="black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altLang="fr-FR" sz="2000" b="1" dirty="0">
                <a:solidFill>
                  <a:srgbClr val="FF0000"/>
                </a:solidFill>
              </a:rPr>
              <a:t> </a:t>
            </a:r>
            <a:r>
              <a:rPr lang="fr-FR" altLang="fr-FR" sz="2400" dirty="0">
                <a:solidFill>
                  <a:prstClr val="black"/>
                </a:solidFill>
              </a:rPr>
              <a:t>Description des éléments constitutifs</a:t>
            </a:r>
            <a:endParaRPr lang="fr-FR" altLang="fr-FR" sz="2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altLang="fr-FR" sz="2400" b="1" dirty="0">
                <a:solidFill>
                  <a:srgbClr val="FF0000"/>
                </a:solidFill>
              </a:rPr>
              <a:t> </a:t>
            </a:r>
            <a:r>
              <a:rPr lang="fr-FR" altLang="fr-FR" sz="2400" dirty="0">
                <a:solidFill>
                  <a:prstClr val="black"/>
                </a:solidFill>
              </a:rPr>
              <a:t>Détermination de leurs rôles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altLang="fr-FR" sz="2400" b="1" dirty="0">
                <a:solidFill>
                  <a:srgbClr val="FF0000"/>
                </a:solidFill>
              </a:rPr>
              <a:t> </a:t>
            </a:r>
            <a:r>
              <a:rPr lang="fr-FR" altLang="fr-FR" sz="2400" dirty="0">
                <a:solidFill>
                  <a:prstClr val="black"/>
                </a:solidFill>
              </a:rPr>
              <a:t>Etude des disfonctionnements qu’ils peuvent provoquer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altLang="fr-FR" sz="2400" b="1" dirty="0">
                <a:solidFill>
                  <a:srgbClr val="FF0000"/>
                </a:solidFill>
              </a:rPr>
              <a:t> </a:t>
            </a:r>
            <a:r>
              <a:rPr lang="fr-FR" altLang="fr-FR" sz="2400" dirty="0">
                <a:solidFill>
                  <a:prstClr val="black"/>
                </a:solidFill>
              </a:rPr>
              <a:t>Solutions</a:t>
            </a:r>
          </a:p>
          <a:p>
            <a:pPr algn="l"/>
            <a:endParaRPr lang="fr-FR" altLang="fr-FR" sz="2400" dirty="0">
              <a:solidFill>
                <a:prstClr val="black"/>
              </a:solidFill>
            </a:endParaRPr>
          </a:p>
          <a:p>
            <a:pPr algn="l"/>
            <a:r>
              <a:rPr lang="fr-FR" altLang="fr-FR" sz="2800" b="1" dirty="0">
                <a:solidFill>
                  <a:prstClr val="black"/>
                </a:solidFill>
              </a:rPr>
              <a:t>Partie pratique ( 1 jour):</a:t>
            </a:r>
          </a:p>
          <a:p>
            <a:pPr algn="l"/>
            <a:endParaRPr lang="fr-FR" altLang="fr-FR" sz="2000" b="1" dirty="0">
              <a:solidFill>
                <a:prstClr val="black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altLang="fr-FR" sz="2000" b="1" dirty="0">
                <a:solidFill>
                  <a:srgbClr val="FF0000"/>
                </a:solidFill>
              </a:rPr>
              <a:t>  </a:t>
            </a:r>
            <a:r>
              <a:rPr lang="fr-FR" altLang="fr-FR" sz="2400" dirty="0">
                <a:solidFill>
                  <a:prstClr val="black"/>
                </a:solidFill>
              </a:rPr>
              <a:t>Audit d’un transporteur / réglages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altLang="fr-FR" sz="2400" b="1" dirty="0">
                <a:solidFill>
                  <a:srgbClr val="FF0000"/>
                </a:solidFill>
              </a:rPr>
              <a:t>  </a:t>
            </a:r>
            <a:r>
              <a:rPr lang="fr-FR" altLang="fr-FR" sz="2400" dirty="0">
                <a:solidFill>
                  <a:prstClr val="black"/>
                </a:solidFill>
              </a:rPr>
              <a:t>Identification des disfonctionnements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altLang="fr-FR" sz="2400" dirty="0">
                <a:solidFill>
                  <a:srgbClr val="FF0000"/>
                </a:solidFill>
              </a:rPr>
              <a:t>  </a:t>
            </a:r>
            <a:r>
              <a:rPr lang="fr-FR" altLang="fr-FR" sz="2400" dirty="0">
                <a:solidFill>
                  <a:prstClr val="black"/>
                </a:solidFill>
              </a:rPr>
              <a:t>Mise en application des solutions </a:t>
            </a:r>
            <a:endParaRPr lang="fr-FR" altLang="fr-FR" sz="2400" b="1" dirty="0">
              <a:solidFill>
                <a:srgbClr val="FF0000"/>
              </a:solidFill>
            </a:endParaRPr>
          </a:p>
          <a:p>
            <a:pPr algn="l"/>
            <a:endParaRPr lang="fr-FR" altLang="fr-FR" sz="3200" b="1" dirty="0">
              <a:solidFill>
                <a:srgbClr val="FF0000"/>
              </a:solidFill>
            </a:endParaRPr>
          </a:p>
          <a:p>
            <a:pPr algn="l"/>
            <a:endParaRPr lang="fr-FR" altLang="fr-FR" sz="3200" b="1" dirty="0">
              <a:solidFill>
                <a:srgbClr val="FF0000"/>
              </a:solidFill>
            </a:endParaRPr>
          </a:p>
          <a:p>
            <a:pPr algn="l"/>
            <a:endParaRPr lang="fr-FR" altLang="fr-FR" sz="32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altLang="fr-FR" sz="3200" b="1" dirty="0">
              <a:solidFill>
                <a:srgbClr val="FF0000"/>
              </a:solidFill>
            </a:endParaRPr>
          </a:p>
          <a:p>
            <a:pPr algn="l"/>
            <a:endParaRPr lang="fr-FR" altLang="fr-FR" sz="3200" b="1" dirty="0">
              <a:solidFill>
                <a:prstClr val="black"/>
              </a:solidFill>
            </a:endParaRPr>
          </a:p>
          <a:p>
            <a:pPr algn="l"/>
            <a:endParaRPr lang="fr-FR" altLang="fr-FR" sz="2000" b="1" dirty="0">
              <a:solidFill>
                <a:prstClr val="black"/>
              </a:solidFill>
            </a:endParaRPr>
          </a:p>
          <a:p>
            <a:pPr algn="l"/>
            <a:endParaRPr lang="fr-FR" altLang="fr-F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eficem Présentation v2">
  <a:themeElements>
    <a:clrScheme name="Ceficem_Couleurs">
      <a:dk1>
        <a:sysClr val="windowText" lastClr="000000"/>
      </a:dk1>
      <a:lt1>
        <a:sysClr val="window" lastClr="FFFFFF"/>
      </a:lt1>
      <a:dk2>
        <a:srgbClr val="48575E"/>
      </a:dk2>
      <a:lt2>
        <a:srgbClr val="EEECE1"/>
      </a:lt2>
      <a:accent1>
        <a:srgbClr val="8C3041"/>
      </a:accent1>
      <a:accent2>
        <a:srgbClr val="BB4450"/>
      </a:accent2>
      <a:accent3>
        <a:srgbClr val="769C9E"/>
      </a:accent3>
      <a:accent4>
        <a:srgbClr val="ACCCCB"/>
      </a:accent4>
      <a:accent5>
        <a:srgbClr val="FCC44C"/>
      </a:accent5>
      <a:accent6>
        <a:srgbClr val="48575E"/>
      </a:accent6>
      <a:hlink>
        <a:srgbClr val="48575E"/>
      </a:hlink>
      <a:folHlink>
        <a:srgbClr val="48575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6_Ceficem Présentation v2">
  <a:themeElements>
    <a:clrScheme name="Ceficem_Couleurs">
      <a:dk1>
        <a:sysClr val="windowText" lastClr="000000"/>
      </a:dk1>
      <a:lt1>
        <a:sysClr val="window" lastClr="FFFFFF"/>
      </a:lt1>
      <a:dk2>
        <a:srgbClr val="48575E"/>
      </a:dk2>
      <a:lt2>
        <a:srgbClr val="EEECE1"/>
      </a:lt2>
      <a:accent1>
        <a:srgbClr val="8C3041"/>
      </a:accent1>
      <a:accent2>
        <a:srgbClr val="BB4450"/>
      </a:accent2>
      <a:accent3>
        <a:srgbClr val="769C9E"/>
      </a:accent3>
      <a:accent4>
        <a:srgbClr val="ACCCCB"/>
      </a:accent4>
      <a:accent5>
        <a:srgbClr val="FCC44C"/>
      </a:accent5>
      <a:accent6>
        <a:srgbClr val="48575E"/>
      </a:accent6>
      <a:hlink>
        <a:srgbClr val="48575E"/>
      </a:hlink>
      <a:folHlink>
        <a:srgbClr val="48575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7_Ceficem Présentation v2">
  <a:themeElements>
    <a:clrScheme name="Ceficem_Couleurs">
      <a:dk1>
        <a:sysClr val="windowText" lastClr="000000"/>
      </a:dk1>
      <a:lt1>
        <a:sysClr val="window" lastClr="FFFFFF"/>
      </a:lt1>
      <a:dk2>
        <a:srgbClr val="48575E"/>
      </a:dk2>
      <a:lt2>
        <a:srgbClr val="EEECE1"/>
      </a:lt2>
      <a:accent1>
        <a:srgbClr val="8C3041"/>
      </a:accent1>
      <a:accent2>
        <a:srgbClr val="BB4450"/>
      </a:accent2>
      <a:accent3>
        <a:srgbClr val="769C9E"/>
      </a:accent3>
      <a:accent4>
        <a:srgbClr val="ACCCCB"/>
      </a:accent4>
      <a:accent5>
        <a:srgbClr val="FCC44C"/>
      </a:accent5>
      <a:accent6>
        <a:srgbClr val="48575E"/>
      </a:accent6>
      <a:hlink>
        <a:srgbClr val="48575E"/>
      </a:hlink>
      <a:folHlink>
        <a:srgbClr val="48575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8_Ceficem Présentation v2">
  <a:themeElements>
    <a:clrScheme name="Ceficem_Couleurs">
      <a:dk1>
        <a:sysClr val="windowText" lastClr="000000"/>
      </a:dk1>
      <a:lt1>
        <a:sysClr val="window" lastClr="FFFFFF"/>
      </a:lt1>
      <a:dk2>
        <a:srgbClr val="48575E"/>
      </a:dk2>
      <a:lt2>
        <a:srgbClr val="EEECE1"/>
      </a:lt2>
      <a:accent1>
        <a:srgbClr val="8C3041"/>
      </a:accent1>
      <a:accent2>
        <a:srgbClr val="BB4450"/>
      </a:accent2>
      <a:accent3>
        <a:srgbClr val="769C9E"/>
      </a:accent3>
      <a:accent4>
        <a:srgbClr val="ACCCCB"/>
      </a:accent4>
      <a:accent5>
        <a:srgbClr val="FCC44C"/>
      </a:accent5>
      <a:accent6>
        <a:srgbClr val="48575E"/>
      </a:accent6>
      <a:hlink>
        <a:srgbClr val="48575E"/>
      </a:hlink>
      <a:folHlink>
        <a:srgbClr val="48575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9_Ceficem Présentation v2">
  <a:themeElements>
    <a:clrScheme name="Ceficem_Couleurs">
      <a:dk1>
        <a:sysClr val="windowText" lastClr="000000"/>
      </a:dk1>
      <a:lt1>
        <a:sysClr val="window" lastClr="FFFFFF"/>
      </a:lt1>
      <a:dk2>
        <a:srgbClr val="48575E"/>
      </a:dk2>
      <a:lt2>
        <a:srgbClr val="EEECE1"/>
      </a:lt2>
      <a:accent1>
        <a:srgbClr val="8C3041"/>
      </a:accent1>
      <a:accent2>
        <a:srgbClr val="BB4450"/>
      </a:accent2>
      <a:accent3>
        <a:srgbClr val="769C9E"/>
      </a:accent3>
      <a:accent4>
        <a:srgbClr val="ACCCCB"/>
      </a:accent4>
      <a:accent5>
        <a:srgbClr val="FCC44C"/>
      </a:accent5>
      <a:accent6>
        <a:srgbClr val="48575E"/>
      </a:accent6>
      <a:hlink>
        <a:srgbClr val="48575E"/>
      </a:hlink>
      <a:folHlink>
        <a:srgbClr val="48575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0_Ceficem Présentation v2">
  <a:themeElements>
    <a:clrScheme name="Ceficem_Couleurs">
      <a:dk1>
        <a:sysClr val="windowText" lastClr="000000"/>
      </a:dk1>
      <a:lt1>
        <a:sysClr val="window" lastClr="FFFFFF"/>
      </a:lt1>
      <a:dk2>
        <a:srgbClr val="48575E"/>
      </a:dk2>
      <a:lt2>
        <a:srgbClr val="EEECE1"/>
      </a:lt2>
      <a:accent1>
        <a:srgbClr val="8C3041"/>
      </a:accent1>
      <a:accent2>
        <a:srgbClr val="BB4450"/>
      </a:accent2>
      <a:accent3>
        <a:srgbClr val="769C9E"/>
      </a:accent3>
      <a:accent4>
        <a:srgbClr val="ACCCCB"/>
      </a:accent4>
      <a:accent5>
        <a:srgbClr val="FCC44C"/>
      </a:accent5>
      <a:accent6>
        <a:srgbClr val="48575E"/>
      </a:accent6>
      <a:hlink>
        <a:srgbClr val="48575E"/>
      </a:hlink>
      <a:folHlink>
        <a:srgbClr val="48575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uvelle présentation">
  <a:themeElements>
    <a:clrScheme name="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38F38"/>
      </a:accent1>
      <a:accent2>
        <a:srgbClr val="990A1C"/>
      </a:accent2>
      <a:accent3>
        <a:srgbClr val="FF3F00"/>
      </a:accent3>
      <a:accent4>
        <a:srgbClr val="000000"/>
      </a:accent4>
      <a:accent5>
        <a:srgbClr val="CDB99C"/>
      </a:accent5>
      <a:accent6>
        <a:srgbClr val="7A798A"/>
      </a:accent6>
      <a:hlink>
        <a:srgbClr val="395B99"/>
      </a:hlink>
      <a:folHlink>
        <a:srgbClr val="CCC56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5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6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7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8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9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10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1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1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3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1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5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6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17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18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19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20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2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2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1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5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6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7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8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9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0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eficem Présentation v2">
  <a:themeElements>
    <a:clrScheme name="Ceficem_Couleurs">
      <a:dk1>
        <a:sysClr val="windowText" lastClr="000000"/>
      </a:dk1>
      <a:lt1>
        <a:sysClr val="window" lastClr="FFFFFF"/>
      </a:lt1>
      <a:dk2>
        <a:srgbClr val="48575E"/>
      </a:dk2>
      <a:lt2>
        <a:srgbClr val="EEECE1"/>
      </a:lt2>
      <a:accent1>
        <a:srgbClr val="8C3041"/>
      </a:accent1>
      <a:accent2>
        <a:srgbClr val="BB4450"/>
      </a:accent2>
      <a:accent3>
        <a:srgbClr val="769C9E"/>
      </a:accent3>
      <a:accent4>
        <a:srgbClr val="ACCCCB"/>
      </a:accent4>
      <a:accent5>
        <a:srgbClr val="FCC44C"/>
      </a:accent5>
      <a:accent6>
        <a:srgbClr val="48575E"/>
      </a:accent6>
      <a:hlink>
        <a:srgbClr val="48575E"/>
      </a:hlink>
      <a:folHlink>
        <a:srgbClr val="48575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50.xml><?xml version="1.0" encoding="utf-8"?>
<a:theme xmlns:a="http://schemas.openxmlformats.org/drawingml/2006/main" name="11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2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3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5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16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7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18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19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20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eficem Présentation v2">
  <a:themeElements>
    <a:clrScheme name="Ceficem_Couleurs">
      <a:dk1>
        <a:sysClr val="windowText" lastClr="000000"/>
      </a:dk1>
      <a:lt1>
        <a:sysClr val="window" lastClr="FFFFFF"/>
      </a:lt1>
      <a:dk2>
        <a:srgbClr val="48575E"/>
      </a:dk2>
      <a:lt2>
        <a:srgbClr val="EEECE1"/>
      </a:lt2>
      <a:accent1>
        <a:srgbClr val="8C3041"/>
      </a:accent1>
      <a:accent2>
        <a:srgbClr val="BB4450"/>
      </a:accent2>
      <a:accent3>
        <a:srgbClr val="769C9E"/>
      </a:accent3>
      <a:accent4>
        <a:srgbClr val="ACCCCB"/>
      </a:accent4>
      <a:accent5>
        <a:srgbClr val="FCC44C"/>
      </a:accent5>
      <a:accent6>
        <a:srgbClr val="48575E"/>
      </a:accent6>
      <a:hlink>
        <a:srgbClr val="48575E"/>
      </a:hlink>
      <a:folHlink>
        <a:srgbClr val="48575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60.xml><?xml version="1.0" encoding="utf-8"?>
<a:theme xmlns:a="http://schemas.openxmlformats.org/drawingml/2006/main" name="21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22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23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24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25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26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27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28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29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30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eficem Présentation v2">
  <a:themeElements>
    <a:clrScheme name="Ceficem_Couleurs">
      <a:dk1>
        <a:sysClr val="windowText" lastClr="000000"/>
      </a:dk1>
      <a:lt1>
        <a:sysClr val="window" lastClr="FFFFFF"/>
      </a:lt1>
      <a:dk2>
        <a:srgbClr val="48575E"/>
      </a:dk2>
      <a:lt2>
        <a:srgbClr val="EEECE1"/>
      </a:lt2>
      <a:accent1>
        <a:srgbClr val="8C3041"/>
      </a:accent1>
      <a:accent2>
        <a:srgbClr val="BB4450"/>
      </a:accent2>
      <a:accent3>
        <a:srgbClr val="769C9E"/>
      </a:accent3>
      <a:accent4>
        <a:srgbClr val="ACCCCB"/>
      </a:accent4>
      <a:accent5>
        <a:srgbClr val="FCC44C"/>
      </a:accent5>
      <a:accent6>
        <a:srgbClr val="48575E"/>
      </a:accent6>
      <a:hlink>
        <a:srgbClr val="48575E"/>
      </a:hlink>
      <a:folHlink>
        <a:srgbClr val="48575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70.xml><?xml version="1.0" encoding="utf-8"?>
<a:theme xmlns:a="http://schemas.openxmlformats.org/drawingml/2006/main" name="31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32_Présentation DRP">
  <a:themeElements>
    <a:clrScheme name="Présentation D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 D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D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D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D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eficem Présentation v2">
  <a:themeElements>
    <a:clrScheme name="Ceficem_Couleurs">
      <a:dk1>
        <a:sysClr val="windowText" lastClr="000000"/>
      </a:dk1>
      <a:lt1>
        <a:sysClr val="window" lastClr="FFFFFF"/>
      </a:lt1>
      <a:dk2>
        <a:srgbClr val="48575E"/>
      </a:dk2>
      <a:lt2>
        <a:srgbClr val="EEECE1"/>
      </a:lt2>
      <a:accent1>
        <a:srgbClr val="8C3041"/>
      </a:accent1>
      <a:accent2>
        <a:srgbClr val="BB4450"/>
      </a:accent2>
      <a:accent3>
        <a:srgbClr val="769C9E"/>
      </a:accent3>
      <a:accent4>
        <a:srgbClr val="ACCCCB"/>
      </a:accent4>
      <a:accent5>
        <a:srgbClr val="FCC44C"/>
      </a:accent5>
      <a:accent6>
        <a:srgbClr val="48575E"/>
      </a:accent6>
      <a:hlink>
        <a:srgbClr val="48575E"/>
      </a:hlink>
      <a:folHlink>
        <a:srgbClr val="48575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4_Ceficem Présentation v2">
  <a:themeElements>
    <a:clrScheme name="Ceficem_Couleurs">
      <a:dk1>
        <a:sysClr val="windowText" lastClr="000000"/>
      </a:dk1>
      <a:lt1>
        <a:sysClr val="window" lastClr="FFFFFF"/>
      </a:lt1>
      <a:dk2>
        <a:srgbClr val="48575E"/>
      </a:dk2>
      <a:lt2>
        <a:srgbClr val="EEECE1"/>
      </a:lt2>
      <a:accent1>
        <a:srgbClr val="8C3041"/>
      </a:accent1>
      <a:accent2>
        <a:srgbClr val="BB4450"/>
      </a:accent2>
      <a:accent3>
        <a:srgbClr val="769C9E"/>
      </a:accent3>
      <a:accent4>
        <a:srgbClr val="ACCCCB"/>
      </a:accent4>
      <a:accent5>
        <a:srgbClr val="FCC44C"/>
      </a:accent5>
      <a:accent6>
        <a:srgbClr val="48575E"/>
      </a:accent6>
      <a:hlink>
        <a:srgbClr val="48575E"/>
      </a:hlink>
      <a:folHlink>
        <a:srgbClr val="48575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2863</Words>
  <Application>Microsoft Office PowerPoint</Application>
  <PresentationFormat>Grand écran</PresentationFormat>
  <Paragraphs>875</Paragraphs>
  <Slides>76</Slides>
  <Notes>45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71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76</vt:i4>
      </vt:variant>
    </vt:vector>
  </HeadingPairs>
  <TitlesOfParts>
    <vt:vector size="163" baseType="lpstr">
      <vt:lpstr>Arial Unicode MS</vt:lpstr>
      <vt:lpstr>Microsoft YaHei</vt:lpstr>
      <vt:lpstr>ＭＳ Ｐゴシック</vt:lpstr>
      <vt:lpstr>ＭＳ Ｐゴシック</vt:lpstr>
      <vt:lpstr>SimSun</vt:lpstr>
      <vt:lpstr>Arial</vt:lpstr>
      <vt:lpstr>Arial Narrow</vt:lpstr>
      <vt:lpstr>Calibri</vt:lpstr>
      <vt:lpstr>Comic Sans MS</vt:lpstr>
      <vt:lpstr>Geneva</vt:lpstr>
      <vt:lpstr>Lucida Sans Unicode</vt:lpstr>
      <vt:lpstr>Symbol</vt:lpstr>
      <vt:lpstr>Tahoma</vt:lpstr>
      <vt:lpstr>Times New Roman</vt:lpstr>
      <vt:lpstr>Wingdings</vt:lpstr>
      <vt:lpstr>Wingdings 2</vt:lpstr>
      <vt:lpstr>Conception personnalisée</vt:lpstr>
      <vt:lpstr>Nouvelle présentation</vt:lpstr>
      <vt:lpstr>2_Conception personnalisée</vt:lpstr>
      <vt:lpstr>1_Conception personnalisée</vt:lpstr>
      <vt:lpstr>Ceficem Présentation v2</vt:lpstr>
      <vt:lpstr>1_Ceficem Présentation v2</vt:lpstr>
      <vt:lpstr>2_Ceficem Présentation v2</vt:lpstr>
      <vt:lpstr>3_Ceficem Présentation v2</vt:lpstr>
      <vt:lpstr>4_Ceficem Présentation v2</vt:lpstr>
      <vt:lpstr>5_Ceficem Présentation v2</vt:lpstr>
      <vt:lpstr>6_Ceficem Présentation v2</vt:lpstr>
      <vt:lpstr>7_Ceficem Présentation v2</vt:lpstr>
      <vt:lpstr>8_Ceficem Présentation v2</vt:lpstr>
      <vt:lpstr>9_Ceficem Présentation v2</vt:lpstr>
      <vt:lpstr>10_Ceficem Présentation v2</vt:lpstr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7_Thème Office</vt:lpstr>
      <vt:lpstr>8_Thème Office</vt:lpstr>
      <vt:lpstr>9_Thème Office</vt:lpstr>
      <vt:lpstr>10_Thème Office</vt:lpstr>
      <vt:lpstr>11_Thème Office</vt:lpstr>
      <vt:lpstr>12_Thème Office</vt:lpstr>
      <vt:lpstr>13_Thème Office</vt:lpstr>
      <vt:lpstr>14_Thème Office</vt:lpstr>
      <vt:lpstr>15_Thème Office</vt:lpstr>
      <vt:lpstr>16_Thème Office</vt:lpstr>
      <vt:lpstr>17_Thème Office</vt:lpstr>
      <vt:lpstr>18_Thème Office</vt:lpstr>
      <vt:lpstr>19_Thème Office</vt:lpstr>
      <vt:lpstr>20_Thème Office</vt:lpstr>
      <vt:lpstr>21_Thème Office</vt:lpstr>
      <vt:lpstr>22_Thème Office</vt:lpstr>
      <vt:lpstr>Présentation DRP</vt:lpstr>
      <vt:lpstr>1_Présentation DRP</vt:lpstr>
      <vt:lpstr>2_Présentation DRP</vt:lpstr>
      <vt:lpstr>3_Présentation DRP</vt:lpstr>
      <vt:lpstr>4_Présentation DRP</vt:lpstr>
      <vt:lpstr>5_Présentation DRP</vt:lpstr>
      <vt:lpstr>6_Présentation DRP</vt:lpstr>
      <vt:lpstr>7_Présentation DRP</vt:lpstr>
      <vt:lpstr>8_Présentation DRP</vt:lpstr>
      <vt:lpstr>9_Présentation DRP</vt:lpstr>
      <vt:lpstr>10_Présentation DRP</vt:lpstr>
      <vt:lpstr>11_Présentation DRP</vt:lpstr>
      <vt:lpstr>12_Présentation DRP</vt:lpstr>
      <vt:lpstr>13_Présentation DRP</vt:lpstr>
      <vt:lpstr>14_Présentation DRP</vt:lpstr>
      <vt:lpstr>15_Présentation DRP</vt:lpstr>
      <vt:lpstr>16_Présentation DRP</vt:lpstr>
      <vt:lpstr>17_Présentation DRP</vt:lpstr>
      <vt:lpstr>18_Présentation DRP</vt:lpstr>
      <vt:lpstr>19_Présentation DRP</vt:lpstr>
      <vt:lpstr>20_Présentation DRP</vt:lpstr>
      <vt:lpstr>21_Présentation DRP</vt:lpstr>
      <vt:lpstr>22_Présentation DRP</vt:lpstr>
      <vt:lpstr>23_Présentation DRP</vt:lpstr>
      <vt:lpstr>24_Présentation DRP</vt:lpstr>
      <vt:lpstr>25_Présentation DRP</vt:lpstr>
      <vt:lpstr>26_Présentation DRP</vt:lpstr>
      <vt:lpstr>27_Présentation DRP</vt:lpstr>
      <vt:lpstr>28_Présentation DRP</vt:lpstr>
      <vt:lpstr>29_Présentation DRP</vt:lpstr>
      <vt:lpstr>30_Présentation DRP</vt:lpstr>
      <vt:lpstr>31_Présentation DRP</vt:lpstr>
      <vt:lpstr>32_Présentation DRP</vt:lpstr>
      <vt:lpstr>Présentation PowerPoint</vt:lpstr>
      <vt:lpstr>Présentation PowerPoint</vt:lpstr>
      <vt:lpstr>Présentation PowerPoint</vt:lpstr>
      <vt:lpstr>Présentation PowerPoint</vt:lpstr>
      <vt:lpstr> RENCONTRE REGIONALE DE SECURITE ET DE PREVENTION </vt:lpstr>
      <vt:lpstr>Présentation PowerPoint</vt:lpstr>
      <vt:lpstr>FORMATION ENTRETIEN ET RÉGLAGE  DES CONVOYEURS À COURROIE TRANSPORTEUSE (6324)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 !</vt:lpstr>
      <vt:lpstr>Présentation PowerPoint</vt:lpstr>
      <vt:lpstr>Présentation PowerPoint</vt:lpstr>
      <vt:lpstr>Présentation PowerPoint</vt:lpstr>
      <vt:lpstr>Rencontre régionale UNICEM du 09/02/2018</vt:lpstr>
      <vt:lpstr>Sommaire</vt:lpstr>
      <vt:lpstr>1 . La DREAL en 2018</vt:lpstr>
      <vt:lpstr>Sommaire</vt:lpstr>
      <vt:lpstr>2 – Bilan 2017  </vt:lpstr>
      <vt:lpstr>2 – Bilan 2017 2.1 – Travaux de refonte du RGIE</vt:lpstr>
      <vt:lpstr>2 – Bilan 2017 2.1 – Travaux de refonte du RGIE</vt:lpstr>
      <vt:lpstr>2 – Bilan 2017 2.1 – Travaux de refonte du RGIE</vt:lpstr>
      <vt:lpstr>2 – Bilan 2017 2.1 – Travaux de refonte du RGIE</vt:lpstr>
      <vt:lpstr>2 – Bilan 2017  </vt:lpstr>
      <vt:lpstr>2 – Bilan 2017  2.1 – Visites inspection </vt:lpstr>
      <vt:lpstr>2 – Bilan 2017  </vt:lpstr>
      <vt:lpstr>2 – Bilan 2017  </vt:lpstr>
      <vt:lpstr>Sommaire</vt:lpstr>
      <vt:lpstr>3 – Action nationale 2018</vt:lpstr>
      <vt:lpstr>Merci de votre attention        </vt:lpstr>
      <vt:lpstr>Journée annuelle d’échanges</vt:lpstr>
      <vt:lpstr>Action nationale 2018 :  surveillance des poussières dans l’environnement</vt:lpstr>
      <vt:lpstr>Les modifications de l’arrêté ministériel  du 22 sept 1994</vt:lpstr>
      <vt:lpstr>Les modifications de l’arrêté ministériel  du 22 sept 1994</vt:lpstr>
      <vt:lpstr>Les modifications de l’arrêté ministériel du 22 sept 1994</vt:lpstr>
      <vt:lpstr>Les modifications de l’arrêté ministériel du 22 sept 1994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Ces accidents qui se cachent !</vt:lpstr>
      <vt:lpstr>Ces accidents qui se cachent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GUERLAIS Adeline</dc:creator>
  <cp:lastModifiedBy>HIBLOT Mathieu</cp:lastModifiedBy>
  <cp:revision>524</cp:revision>
  <cp:lastPrinted>2018-01-09T16:48:25Z</cp:lastPrinted>
  <dcterms:created xsi:type="dcterms:W3CDTF">2017-01-04T10:42:48Z</dcterms:created>
  <dcterms:modified xsi:type="dcterms:W3CDTF">2018-02-16T13:59:10Z</dcterms:modified>
</cp:coreProperties>
</file>